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handoutMasterIdLst>
    <p:handoutMasterId r:id="rId21"/>
  </p:handoutMasterIdLst>
  <p:sldIdLst>
    <p:sldId id="256" r:id="rId2"/>
    <p:sldId id="258" r:id="rId3"/>
    <p:sldId id="259" r:id="rId4"/>
    <p:sldId id="261" r:id="rId5"/>
    <p:sldId id="260" r:id="rId6"/>
    <p:sldId id="262" r:id="rId7"/>
    <p:sldId id="282" r:id="rId8"/>
    <p:sldId id="285" r:id="rId9"/>
    <p:sldId id="289" r:id="rId10"/>
    <p:sldId id="293" r:id="rId11"/>
    <p:sldId id="292" r:id="rId12"/>
    <p:sldId id="287" r:id="rId13"/>
    <p:sldId id="291" r:id="rId14"/>
    <p:sldId id="284" r:id="rId15"/>
    <p:sldId id="288" r:id="rId16"/>
    <p:sldId id="294" r:id="rId17"/>
    <p:sldId id="281" r:id="rId18"/>
    <p:sldId id="26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1B93"/>
    <a:srgbClr val="045702"/>
    <a:srgbClr val="FFFFFF"/>
    <a:srgbClr val="50269A"/>
    <a:srgbClr val="3070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87"/>
    <p:restoredTop sz="79293"/>
  </p:normalViewPr>
  <p:slideViewPr>
    <p:cSldViewPr snapToGrid="0" snapToObjects="1">
      <p:cViewPr varScale="1">
        <p:scale>
          <a:sx n="75" d="100"/>
          <a:sy n="75" d="100"/>
        </p:scale>
        <p:origin x="64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D5A1E9-2D06-284F-B90C-21F02A3538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77DFD8-5D2E-8942-92B7-1738BB424B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796A6E-08B2-BB41-ACCA-7EA5182C9C36}" type="datetimeFigureOut">
              <a:rPr lang="en-US" smtClean="0"/>
              <a:t>11/12/19</a:t>
            </a:fld>
            <a:endParaRPr lang="en-US"/>
          </a:p>
        </p:txBody>
      </p:sp>
      <p:sp>
        <p:nvSpPr>
          <p:cNvPr id="4" name="Footer Placeholder 3">
            <a:extLst>
              <a:ext uri="{FF2B5EF4-FFF2-40B4-BE49-F238E27FC236}">
                <a16:creationId xmlns:a16="http://schemas.microsoft.com/office/drawing/2014/main" id="{D7D846E8-471E-4548-9A28-8AB802635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9F94DE-0188-4A4E-AE7F-9C131496F2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ADFD9F-CFA6-6E4B-B4D1-78DAE706452B}" type="slidenum">
              <a:rPr lang="en-US" smtClean="0"/>
              <a:t>‹#›</a:t>
            </a:fld>
            <a:endParaRPr lang="en-US"/>
          </a:p>
        </p:txBody>
      </p:sp>
    </p:spTree>
    <p:extLst>
      <p:ext uri="{BB962C8B-B14F-4D97-AF65-F5344CB8AC3E}">
        <p14:creationId xmlns:p14="http://schemas.microsoft.com/office/powerpoint/2010/main" val="4000777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B34FB-912B-394B-A980-A2EC0B73494F}" type="datetimeFigureOut">
              <a:rPr lang="en-US" smtClean="0"/>
              <a:t>11/12/19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51A5E-2586-874D-8F15-9C478DA7CA7B}" type="slidenum">
              <a:rPr lang="en-US" smtClean="0"/>
              <a:t>‹#›</a:t>
            </a:fld>
            <a:endParaRPr lang="en-US"/>
          </a:p>
        </p:txBody>
      </p:sp>
    </p:spTree>
    <p:extLst>
      <p:ext uri="{BB962C8B-B14F-4D97-AF65-F5344CB8AC3E}">
        <p14:creationId xmlns:p14="http://schemas.microsoft.com/office/powerpoint/2010/main" val="1372367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51A5E-2586-874D-8F15-9C478DA7CA7B}" type="slidenum">
              <a:rPr lang="en-US" smtClean="0"/>
              <a:t>1</a:t>
            </a:fld>
            <a:endParaRPr lang="en-US"/>
          </a:p>
        </p:txBody>
      </p:sp>
    </p:spTree>
    <p:extLst>
      <p:ext uri="{BB962C8B-B14F-4D97-AF65-F5344CB8AC3E}">
        <p14:creationId xmlns:p14="http://schemas.microsoft.com/office/powerpoint/2010/main" val="2658911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200" dirty="0">
                <a:effectLst/>
              </a:rPr>
              <a:t>SM13. Family members will practice skills to manage conflict and stress in healthy ways. </a:t>
            </a:r>
          </a:p>
          <a:p>
            <a:pPr marL="0" marR="0" algn="l">
              <a:spcBef>
                <a:spcPts val="0"/>
              </a:spcBef>
              <a:spcAft>
                <a:spcPts val="0"/>
              </a:spcAft>
            </a:pPr>
            <a:r>
              <a:rPr lang="en-US" sz="1200" dirty="0">
                <a:effectLst/>
              </a:rPr>
              <a:t>M13. By understanding the harmful effects of stress and conflict, family members will be able to engage in self-monitoring as a way to help them avoid ‘breaking points’ and manage stress and conflict in healthy ways. </a:t>
            </a:r>
          </a:p>
          <a:p>
            <a:pPr marL="0" marR="0" algn="l">
              <a:spcBef>
                <a:spcPts val="0"/>
              </a:spcBef>
              <a:spcAft>
                <a:spcPts val="0"/>
              </a:spcAft>
            </a:pPr>
            <a:r>
              <a:rPr lang="en-US" sz="1200" dirty="0">
                <a:effectLst/>
              </a:rPr>
              <a:t>R9. Being equipped with stress management skills, military family members will be able to manage the regular aspects of military life that can often be stressful while experiencing less stress than what may be ‘normal’ in the given situation.</a:t>
            </a:r>
            <a:endParaRPr lang="en-US" sz="1200" dirty="0">
              <a:effectLst/>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A351A5E-2586-874D-8F15-9C478DA7CA7B}" type="slidenum">
              <a:rPr lang="en-US" smtClean="0"/>
              <a:t>10</a:t>
            </a:fld>
            <a:endParaRPr lang="en-US"/>
          </a:p>
        </p:txBody>
      </p:sp>
    </p:spTree>
    <p:extLst>
      <p:ext uri="{BB962C8B-B14F-4D97-AF65-F5344CB8AC3E}">
        <p14:creationId xmlns:p14="http://schemas.microsoft.com/office/powerpoint/2010/main" val="730510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200" dirty="0">
                <a:effectLst/>
              </a:rPr>
              <a:t>SF11. PS10. Families will believe and have confidence that they can solve things together in positive ways and be stronger as they do so. </a:t>
            </a:r>
          </a:p>
          <a:p>
            <a:pPr marL="0" marR="0" algn="l">
              <a:spcBef>
                <a:spcPts val="0"/>
              </a:spcBef>
              <a:spcAft>
                <a:spcPts val="0"/>
              </a:spcAft>
            </a:pPr>
            <a:r>
              <a:rPr lang="en-US" sz="1200" dirty="0">
                <a:effectLst/>
              </a:rPr>
              <a:t>R8. Families will understand that problems will always come up and will be prepared with skills to solve these problems. </a:t>
            </a:r>
          </a:p>
          <a:p>
            <a:pPr marL="0" marR="0" algn="l">
              <a:spcBef>
                <a:spcPts val="0"/>
              </a:spcBef>
              <a:spcAft>
                <a:spcPts val="0"/>
              </a:spcAft>
            </a:pPr>
            <a:r>
              <a:rPr lang="en-US" sz="1200" dirty="0">
                <a:effectLst/>
              </a:rPr>
              <a:t>SM12. Families will be able to practice problem solving skills in ways that will decrease stress resulting from problem situations.</a:t>
            </a:r>
            <a:endParaRPr lang="en-US" sz="1200" dirty="0">
              <a:effectLst/>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A351A5E-2586-874D-8F15-9C478DA7CA7B}" type="slidenum">
              <a:rPr lang="en-US" smtClean="0"/>
              <a:t>11</a:t>
            </a:fld>
            <a:endParaRPr lang="en-US"/>
          </a:p>
        </p:txBody>
      </p:sp>
    </p:spTree>
    <p:extLst>
      <p:ext uri="{BB962C8B-B14F-4D97-AF65-F5344CB8AC3E}">
        <p14:creationId xmlns:p14="http://schemas.microsoft.com/office/powerpoint/2010/main" val="1205577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200" dirty="0">
                <a:effectLst/>
              </a:rPr>
              <a:t>M6. Parents are aware of the parenting decisions they are making and whether they are positive or negative.</a:t>
            </a:r>
          </a:p>
          <a:p>
            <a:pPr marL="0" marR="0" algn="l">
              <a:spcBef>
                <a:spcPts val="0"/>
              </a:spcBef>
              <a:spcAft>
                <a:spcPts val="0"/>
              </a:spcAft>
            </a:pPr>
            <a:r>
              <a:rPr lang="en-US" sz="1200" dirty="0">
                <a:effectLst/>
              </a:rPr>
              <a:t>M7. SF5. Parents are aware of positive parenting skills/strategies to use that will also foster family relationships. </a:t>
            </a:r>
          </a:p>
          <a:p>
            <a:pPr marL="0" marR="0" algn="l">
              <a:spcBef>
                <a:spcPts val="0"/>
              </a:spcBef>
              <a:spcAft>
                <a:spcPts val="0"/>
              </a:spcAft>
            </a:pPr>
            <a:r>
              <a:rPr lang="en-US" sz="1200" dirty="0">
                <a:effectLst/>
              </a:rPr>
              <a:t>R4. PS3. Parents will be ready to handle parenting challenges and experiences with increased knowledge of positive parenting skills.</a:t>
            </a:r>
          </a:p>
          <a:p>
            <a:pPr marL="0" marR="0" algn="l">
              <a:spcBef>
                <a:spcPts val="0"/>
              </a:spcBef>
              <a:spcAft>
                <a:spcPts val="0"/>
              </a:spcAft>
            </a:pPr>
            <a:r>
              <a:rPr lang="en-US" sz="1200" dirty="0">
                <a:effectLst/>
              </a:rPr>
              <a:t>SM6. Parents will be able to better manage their parenting stress because of their increased knowledge base of good parenting.</a:t>
            </a:r>
            <a:endParaRPr lang="en-US" sz="1200" dirty="0">
              <a:effectLst/>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A351A5E-2586-874D-8F15-9C478DA7CA7B}" type="slidenum">
              <a:rPr lang="en-US" smtClean="0"/>
              <a:t>12</a:t>
            </a:fld>
            <a:endParaRPr lang="en-US"/>
          </a:p>
        </p:txBody>
      </p:sp>
    </p:spTree>
    <p:extLst>
      <p:ext uri="{BB962C8B-B14F-4D97-AF65-F5344CB8AC3E}">
        <p14:creationId xmlns:p14="http://schemas.microsoft.com/office/powerpoint/2010/main" val="3996303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200" dirty="0">
                <a:effectLst/>
              </a:rPr>
              <a:t>M11. Be mindful of where their money is going.</a:t>
            </a:r>
          </a:p>
          <a:p>
            <a:pPr marL="0" marR="0" algn="l">
              <a:spcBef>
                <a:spcPts val="0"/>
              </a:spcBef>
              <a:spcAft>
                <a:spcPts val="0"/>
              </a:spcAft>
            </a:pPr>
            <a:r>
              <a:rPr lang="en-US" sz="1200" dirty="0">
                <a:effectLst/>
              </a:rPr>
              <a:t>M12. Be mindful of where they want their money to go and how to save for those things.</a:t>
            </a:r>
          </a:p>
          <a:p>
            <a:pPr marL="0" marR="0" algn="l">
              <a:spcBef>
                <a:spcPts val="0"/>
              </a:spcBef>
              <a:spcAft>
                <a:spcPts val="0"/>
              </a:spcAft>
            </a:pPr>
            <a:r>
              <a:rPr lang="en-US" sz="1200" dirty="0">
                <a:effectLst/>
              </a:rPr>
              <a:t>R7. SM11. PS8. Be able to implement saving strategies to prepare for future emergencies.</a:t>
            </a:r>
          </a:p>
          <a:p>
            <a:pPr marL="0" marR="0" algn="l">
              <a:spcBef>
                <a:spcPts val="0"/>
              </a:spcBef>
              <a:spcAft>
                <a:spcPts val="0"/>
              </a:spcAft>
            </a:pPr>
            <a:r>
              <a:rPr lang="en-US" sz="1200" dirty="0">
                <a:effectLst/>
              </a:rPr>
              <a:t>PS9. Know military resources available to help with finances.</a:t>
            </a:r>
            <a:endParaRPr lang="en-US" sz="1200" dirty="0">
              <a:effectLst/>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A351A5E-2586-874D-8F15-9C478DA7CA7B}" type="slidenum">
              <a:rPr lang="en-US" smtClean="0"/>
              <a:t>13</a:t>
            </a:fld>
            <a:endParaRPr lang="en-US"/>
          </a:p>
        </p:txBody>
      </p:sp>
    </p:spTree>
    <p:extLst>
      <p:ext uri="{BB962C8B-B14F-4D97-AF65-F5344CB8AC3E}">
        <p14:creationId xmlns:p14="http://schemas.microsoft.com/office/powerpoint/2010/main" val="1445731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200" dirty="0">
                <a:effectLst/>
              </a:rPr>
              <a:t>M3. R2. Be aware of the differences between military and civilian life.</a:t>
            </a:r>
          </a:p>
          <a:p>
            <a:pPr marL="0" marR="0" algn="l">
              <a:spcBef>
                <a:spcPts val="0"/>
              </a:spcBef>
              <a:spcAft>
                <a:spcPts val="0"/>
              </a:spcAft>
            </a:pPr>
            <a:r>
              <a:rPr lang="en-US" sz="1200" dirty="0">
                <a:effectLst/>
              </a:rPr>
              <a:t>SM3. PS2. R3. Start discussing with partner/family about how their family may be impacted by transitioning into civilian life ahead of when that transition may occur. </a:t>
            </a:r>
          </a:p>
          <a:p>
            <a:pPr marL="0" marR="0" algn="l">
              <a:spcBef>
                <a:spcPts val="0"/>
              </a:spcBef>
              <a:spcAft>
                <a:spcPts val="0"/>
              </a:spcAft>
            </a:pPr>
            <a:r>
              <a:rPr lang="en-US" sz="1200" dirty="0">
                <a:effectLst/>
              </a:rPr>
              <a:t>SF1. Families will be stronger as they prepare for hard experiences together.</a:t>
            </a:r>
            <a:endParaRPr lang="en-US" sz="1200" dirty="0">
              <a:effectLst/>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A351A5E-2586-874D-8F15-9C478DA7CA7B}" type="slidenum">
              <a:rPr lang="en-US" smtClean="0"/>
              <a:t>14</a:t>
            </a:fld>
            <a:endParaRPr lang="en-US"/>
          </a:p>
        </p:txBody>
      </p:sp>
    </p:spTree>
    <p:extLst>
      <p:ext uri="{BB962C8B-B14F-4D97-AF65-F5344CB8AC3E}">
        <p14:creationId xmlns:p14="http://schemas.microsoft.com/office/powerpoint/2010/main" val="2667951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200" dirty="0">
                <a:effectLst/>
              </a:rPr>
              <a:t>SF6. M8. Be aware of what makes their family strong, contributing to strengthening family relationships.</a:t>
            </a:r>
          </a:p>
          <a:p>
            <a:pPr marL="0" marR="0" algn="l">
              <a:spcBef>
                <a:spcPts val="0"/>
              </a:spcBef>
              <a:spcAft>
                <a:spcPts val="0"/>
              </a:spcAft>
            </a:pPr>
            <a:r>
              <a:rPr lang="en-US" sz="1200" dirty="0">
                <a:effectLst/>
              </a:rPr>
              <a:t>SF7. M9. Be aware of what roles each person wants to fill and is responsible to fulfill so that expectations can be clear and the family can better work together to be successful.</a:t>
            </a:r>
          </a:p>
          <a:p>
            <a:pPr marL="0" marR="0" algn="l">
              <a:spcBef>
                <a:spcPts val="0"/>
              </a:spcBef>
              <a:spcAft>
                <a:spcPts val="0"/>
              </a:spcAft>
            </a:pPr>
            <a:r>
              <a:rPr lang="en-US" sz="1200" dirty="0">
                <a:effectLst/>
              </a:rPr>
              <a:t>R5. By identifying the strengths of their family they will know what resources are available to them and where they might need to ask for outside resources or help.</a:t>
            </a:r>
          </a:p>
          <a:p>
            <a:pPr marL="0" marR="0" algn="l">
              <a:spcBef>
                <a:spcPts val="0"/>
              </a:spcBef>
              <a:spcAft>
                <a:spcPts val="0"/>
              </a:spcAft>
            </a:pPr>
            <a:r>
              <a:rPr lang="en-US" sz="1200" dirty="0">
                <a:effectLst/>
              </a:rPr>
              <a:t>SM7. By identifying family strengths and understanding what roles each person fills, the family will be better prepared to manage potential stress (including military stressors).</a:t>
            </a:r>
            <a:endParaRPr lang="en-US" sz="1200" dirty="0">
              <a:effectLst/>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A351A5E-2586-874D-8F15-9C478DA7CA7B}" type="slidenum">
              <a:rPr lang="en-US" smtClean="0"/>
              <a:t>15</a:t>
            </a:fld>
            <a:endParaRPr lang="en-US"/>
          </a:p>
        </p:txBody>
      </p:sp>
    </p:spTree>
    <p:extLst>
      <p:ext uri="{BB962C8B-B14F-4D97-AF65-F5344CB8AC3E}">
        <p14:creationId xmlns:p14="http://schemas.microsoft.com/office/powerpoint/2010/main" val="993667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200" dirty="0">
                <a:effectLst/>
              </a:rPr>
              <a:t>M14. R10. Family members will be aware of when they need to engage in self-care activities (in mental and physical ways) to be able to healthily manage everything else going on in their lives and what unexpected situations may arise.</a:t>
            </a:r>
          </a:p>
          <a:p>
            <a:pPr marL="0" marR="0" algn="l">
              <a:spcBef>
                <a:spcPts val="0"/>
              </a:spcBef>
              <a:spcAft>
                <a:spcPts val="0"/>
              </a:spcAft>
            </a:pPr>
            <a:r>
              <a:rPr lang="en-US" sz="1200" dirty="0">
                <a:effectLst/>
              </a:rPr>
              <a:t>SM14. Family members will manage stress through engaging in self-care activities.</a:t>
            </a:r>
          </a:p>
          <a:p>
            <a:pPr marL="0" marR="0" algn="l">
              <a:spcBef>
                <a:spcPts val="0"/>
              </a:spcBef>
              <a:spcAft>
                <a:spcPts val="0"/>
              </a:spcAft>
            </a:pPr>
            <a:r>
              <a:rPr lang="en-US" sz="1200" dirty="0">
                <a:effectLst/>
              </a:rPr>
              <a:t>SF12. Family relationships can be strengthened as family members better understands what each member needs to practice good self-care and how they can support each other in these goals. </a:t>
            </a:r>
          </a:p>
          <a:p>
            <a:pPr marL="0" marR="0" algn="l">
              <a:spcBef>
                <a:spcPts val="0"/>
              </a:spcBef>
              <a:spcAft>
                <a:spcPts val="0"/>
              </a:spcAft>
            </a:pPr>
            <a:r>
              <a:rPr lang="en-US" sz="1200" dirty="0">
                <a:effectLst/>
              </a:rPr>
              <a:t>PS11. By practicing self-care behaviors, family members will be able to think more clearly when needing to problem solve.</a:t>
            </a:r>
            <a:endParaRPr lang="en-US" sz="1200" dirty="0">
              <a:effectLst/>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A351A5E-2586-874D-8F15-9C478DA7CA7B}" type="slidenum">
              <a:rPr lang="en-US" smtClean="0"/>
              <a:t>16</a:t>
            </a:fld>
            <a:endParaRPr lang="en-US"/>
          </a:p>
        </p:txBody>
      </p:sp>
    </p:spTree>
    <p:extLst>
      <p:ext uri="{BB962C8B-B14F-4D97-AF65-F5344CB8AC3E}">
        <p14:creationId xmlns:p14="http://schemas.microsoft.com/office/powerpoint/2010/main" val="429382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51A5E-2586-874D-8F15-9C478DA7CA7B}" type="slidenum">
              <a:rPr lang="en-US" smtClean="0"/>
              <a:t>17</a:t>
            </a:fld>
            <a:endParaRPr lang="en-US"/>
          </a:p>
        </p:txBody>
      </p:sp>
    </p:spTree>
    <p:extLst>
      <p:ext uri="{BB962C8B-B14F-4D97-AF65-F5344CB8AC3E}">
        <p14:creationId xmlns:p14="http://schemas.microsoft.com/office/powerpoint/2010/main" val="3402653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351A5E-2586-874D-8F15-9C478DA7CA7B}" type="slidenum">
              <a:rPr lang="en-US" smtClean="0"/>
              <a:t>18</a:t>
            </a:fld>
            <a:endParaRPr lang="en-US"/>
          </a:p>
        </p:txBody>
      </p:sp>
    </p:spTree>
    <p:extLst>
      <p:ext uri="{BB962C8B-B14F-4D97-AF65-F5344CB8AC3E}">
        <p14:creationId xmlns:p14="http://schemas.microsoft.com/office/powerpoint/2010/main" val="3693273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military families have financial constraints; often both parents have to work to pay the bills and need help with managing income; in military life have times of extra bits of income from random places depending on assignment, where you live, and how many people are in the family – </a:t>
            </a:r>
          </a:p>
          <a:p>
            <a:endParaRPr lang="en-US" dirty="0"/>
          </a:p>
        </p:txBody>
      </p:sp>
      <p:sp>
        <p:nvSpPr>
          <p:cNvPr id="4" name="Slide Number Placeholder 3"/>
          <p:cNvSpPr>
            <a:spLocks noGrp="1"/>
          </p:cNvSpPr>
          <p:nvPr>
            <p:ph type="sldNum" sz="quarter" idx="5"/>
          </p:nvPr>
        </p:nvSpPr>
        <p:spPr/>
        <p:txBody>
          <a:bodyPr/>
          <a:lstStyle/>
          <a:p>
            <a:fld id="{2A351A5E-2586-874D-8F15-9C478DA7CA7B}" type="slidenum">
              <a:rPr lang="en-US" smtClean="0"/>
              <a:t>2</a:t>
            </a:fld>
            <a:endParaRPr lang="en-US"/>
          </a:p>
        </p:txBody>
      </p:sp>
    </p:spTree>
    <p:extLst>
      <p:ext uri="{BB962C8B-B14F-4D97-AF65-F5344CB8AC3E}">
        <p14:creationId xmlns:p14="http://schemas.microsoft.com/office/powerpoint/2010/main" val="3720595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351A5E-2586-874D-8F15-9C478DA7CA7B}" type="slidenum">
              <a:rPr lang="en-US" smtClean="0"/>
              <a:t>3</a:t>
            </a:fld>
            <a:endParaRPr lang="en-US"/>
          </a:p>
        </p:txBody>
      </p:sp>
    </p:spTree>
    <p:extLst>
      <p:ext uri="{BB962C8B-B14F-4D97-AF65-F5344CB8AC3E}">
        <p14:creationId xmlns:p14="http://schemas.microsoft.com/office/powerpoint/2010/main" val="1680028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Active duty because this is the population that is in the middle of experiencing military stressors and has more to gain from this type of program than veterans – yes they may be harder to contact and work with than veterans, but the design of this program is purposeful in making it as easy for active duty members and their families to participate</a:t>
            </a:r>
          </a:p>
          <a:p>
            <a:endParaRPr lang="en-US" dirty="0"/>
          </a:p>
          <a:p>
            <a:r>
              <a:rPr lang="en-US" dirty="0"/>
              <a:t>Children age – 7-15 for a couple reasons: this is an age where children may have great difficulty with military life and engage more often in comparative thought processes that contribute to making this stage of life difficult for them and their families (also, Strengthening Families program focuses on children in this age range; </a:t>
            </a:r>
          </a:p>
        </p:txBody>
      </p:sp>
      <p:sp>
        <p:nvSpPr>
          <p:cNvPr id="4" name="Slide Number Placeholder 3"/>
          <p:cNvSpPr>
            <a:spLocks noGrp="1"/>
          </p:cNvSpPr>
          <p:nvPr>
            <p:ph type="sldNum" sz="quarter" idx="5"/>
          </p:nvPr>
        </p:nvSpPr>
        <p:spPr/>
        <p:txBody>
          <a:bodyPr/>
          <a:lstStyle/>
          <a:p>
            <a:fld id="{2A351A5E-2586-874D-8F15-9C478DA7CA7B}" type="slidenum">
              <a:rPr lang="en-US" smtClean="0"/>
              <a:t>4</a:t>
            </a:fld>
            <a:endParaRPr lang="en-US"/>
          </a:p>
        </p:txBody>
      </p:sp>
    </p:spTree>
    <p:extLst>
      <p:ext uri="{BB962C8B-B14F-4D97-AF65-F5344CB8AC3E}">
        <p14:creationId xmlns:p14="http://schemas.microsoft.com/office/powerpoint/2010/main" val="11437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51A5E-2586-874D-8F15-9C478DA7CA7B}" type="slidenum">
              <a:rPr lang="en-US" smtClean="0"/>
              <a:t>5</a:t>
            </a:fld>
            <a:endParaRPr lang="en-US"/>
          </a:p>
        </p:txBody>
      </p:sp>
    </p:spTree>
    <p:extLst>
      <p:ext uri="{BB962C8B-B14F-4D97-AF65-F5344CB8AC3E}">
        <p14:creationId xmlns:p14="http://schemas.microsoft.com/office/powerpoint/2010/main" val="202265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51A5E-2586-874D-8F15-9C478DA7CA7B}" type="slidenum">
              <a:rPr lang="en-US" smtClean="0"/>
              <a:t>6</a:t>
            </a:fld>
            <a:endParaRPr lang="en-US"/>
          </a:p>
        </p:txBody>
      </p:sp>
    </p:spTree>
    <p:extLst>
      <p:ext uri="{BB962C8B-B14F-4D97-AF65-F5344CB8AC3E}">
        <p14:creationId xmlns:p14="http://schemas.microsoft.com/office/powerpoint/2010/main" val="2927355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200" dirty="0">
                <a:effectLst/>
              </a:rPr>
              <a:t>M1. Be aware of how the self is progressing through life.</a:t>
            </a:r>
          </a:p>
          <a:p>
            <a:pPr marL="0" marR="0" algn="l">
              <a:spcBef>
                <a:spcPts val="0"/>
              </a:spcBef>
              <a:spcAft>
                <a:spcPts val="0"/>
              </a:spcAft>
            </a:pPr>
            <a:r>
              <a:rPr lang="en-US" sz="1200" dirty="0">
                <a:effectLst/>
              </a:rPr>
              <a:t>R1. Recognize that setting goals facilitates readiness (across all areas of life).</a:t>
            </a:r>
          </a:p>
          <a:p>
            <a:pPr marL="0" marR="0" algn="l">
              <a:spcBef>
                <a:spcPts val="0"/>
              </a:spcBef>
              <a:spcAft>
                <a:spcPts val="0"/>
              </a:spcAft>
            </a:pPr>
            <a:r>
              <a:rPr lang="en-US" sz="1200" dirty="0">
                <a:effectLst/>
              </a:rPr>
              <a:t>M2. SM1. Setting goals is another tool to manage stress and be more prepared for potentially stressful circumstances.</a:t>
            </a:r>
          </a:p>
          <a:p>
            <a:pPr marL="0" marR="0" algn="l">
              <a:spcBef>
                <a:spcPts val="0"/>
              </a:spcBef>
              <a:spcAft>
                <a:spcPts val="0"/>
              </a:spcAft>
            </a:pPr>
            <a:r>
              <a:rPr lang="en-US" sz="1200" dirty="0">
                <a:effectLst/>
              </a:rPr>
              <a:t>PS1. SM2. Be able to use goal setting principles to guide solving problems that arise.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A351A5E-2586-874D-8F15-9C478DA7CA7B}" type="slidenum">
              <a:rPr lang="en-US" smtClean="0"/>
              <a:t>7</a:t>
            </a:fld>
            <a:endParaRPr lang="en-US"/>
          </a:p>
        </p:txBody>
      </p:sp>
    </p:spTree>
    <p:extLst>
      <p:ext uri="{BB962C8B-B14F-4D97-AF65-F5344CB8AC3E}">
        <p14:creationId xmlns:p14="http://schemas.microsoft.com/office/powerpoint/2010/main" val="2261762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200" dirty="0">
                <a:effectLst/>
              </a:rPr>
              <a:t>Parents:</a:t>
            </a:r>
          </a:p>
          <a:p>
            <a:pPr marL="0" marR="0" algn="l">
              <a:spcBef>
                <a:spcPts val="0"/>
              </a:spcBef>
              <a:spcAft>
                <a:spcPts val="0"/>
              </a:spcAft>
            </a:pPr>
            <a:r>
              <a:rPr lang="en-US" sz="1200" dirty="0">
                <a:effectLst/>
              </a:rPr>
              <a:t>M4. SF2. Parents are mindful of how they foster or hinder healthy relationships, specifically within their families.</a:t>
            </a:r>
          </a:p>
          <a:p>
            <a:pPr marL="0" marR="0" algn="l">
              <a:spcBef>
                <a:spcPts val="0"/>
              </a:spcBef>
              <a:spcAft>
                <a:spcPts val="0"/>
              </a:spcAft>
            </a:pPr>
            <a:r>
              <a:rPr lang="en-US" sz="1200" dirty="0">
                <a:effectLst/>
              </a:rPr>
              <a:t>SF3. Parents strive to exemplify healthy family relationships, thereby strengthening them.</a:t>
            </a:r>
          </a:p>
          <a:p>
            <a:pPr marL="0" marR="0" algn="l">
              <a:spcBef>
                <a:spcPts val="0"/>
              </a:spcBef>
              <a:spcAft>
                <a:spcPts val="0"/>
              </a:spcAft>
            </a:pPr>
            <a:r>
              <a:rPr lang="en-US" sz="1200" dirty="0">
                <a:effectLst/>
              </a:rPr>
              <a:t>SM4. Parents are able to build healthy relationships with each other and with children, lessening the amount of stress from family life they may feel.</a:t>
            </a:r>
            <a:endParaRPr lang="en-US" sz="1200" dirty="0">
              <a:effectLst/>
              <a:latin typeface="+mn-lt"/>
              <a:ea typeface="Times New Roman" panose="02020603050405020304" pitchFamily="18" charset="0"/>
              <a:cs typeface="Times New Roman" panose="02020603050405020304" pitchFamily="18" charset="0"/>
            </a:endParaRPr>
          </a:p>
          <a:p>
            <a:endParaRPr lang="en-US" dirty="0"/>
          </a:p>
          <a:p>
            <a:r>
              <a:rPr lang="en-US" dirty="0"/>
              <a:t>Children:</a:t>
            </a:r>
          </a:p>
          <a:p>
            <a:pPr marL="0" marR="0" algn="l">
              <a:spcBef>
                <a:spcPts val="0"/>
              </a:spcBef>
              <a:spcAft>
                <a:spcPts val="0"/>
              </a:spcAft>
            </a:pPr>
            <a:r>
              <a:rPr lang="en-US" sz="1200" dirty="0">
                <a:effectLst/>
              </a:rPr>
              <a:t>M5. Children are mindful of how their actions influence their family relationships. </a:t>
            </a:r>
          </a:p>
          <a:p>
            <a:pPr marL="0" marR="0" algn="l">
              <a:spcBef>
                <a:spcPts val="0"/>
              </a:spcBef>
              <a:spcAft>
                <a:spcPts val="0"/>
              </a:spcAft>
            </a:pPr>
            <a:r>
              <a:rPr lang="en-US" sz="1200" dirty="0">
                <a:effectLst/>
              </a:rPr>
              <a:t>SF4. Children put forth efforts to build healthy family relationships.</a:t>
            </a:r>
          </a:p>
          <a:p>
            <a:pPr marL="0" marR="0" algn="l">
              <a:spcBef>
                <a:spcPts val="0"/>
              </a:spcBef>
              <a:spcAft>
                <a:spcPts val="0"/>
              </a:spcAft>
            </a:pPr>
            <a:r>
              <a:rPr lang="en-US" sz="1200" dirty="0">
                <a:effectLst/>
              </a:rPr>
              <a:t>SM5. Children are able to better handle stress when they have healthy family relationships (have a built in support network).</a:t>
            </a:r>
            <a:endParaRPr lang="en-US" sz="1200" dirty="0">
              <a:effectLst/>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A351A5E-2586-874D-8F15-9C478DA7CA7B}" type="slidenum">
              <a:rPr lang="en-US" smtClean="0"/>
              <a:t>8</a:t>
            </a:fld>
            <a:endParaRPr lang="en-US"/>
          </a:p>
        </p:txBody>
      </p:sp>
    </p:spTree>
    <p:extLst>
      <p:ext uri="{BB962C8B-B14F-4D97-AF65-F5344CB8AC3E}">
        <p14:creationId xmlns:p14="http://schemas.microsoft.com/office/powerpoint/2010/main" val="2842098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200" dirty="0">
                <a:effectLst/>
              </a:rPr>
              <a:t>Parents</a:t>
            </a:r>
          </a:p>
          <a:p>
            <a:pPr marL="0" marR="0" algn="l">
              <a:spcBef>
                <a:spcPts val="0"/>
              </a:spcBef>
              <a:spcAft>
                <a:spcPts val="0"/>
              </a:spcAft>
            </a:pPr>
            <a:r>
              <a:rPr lang="en-US" sz="1200" dirty="0">
                <a:effectLst/>
              </a:rPr>
              <a:t>SF8. PS4. SM8. Family members will be able to communicate more effectively thereby increasing family cohesiveness, decreasing potential stress, and increasing the ability of family members to problem solve effectively together.</a:t>
            </a:r>
          </a:p>
          <a:p>
            <a:pPr marL="0" marR="0" algn="l">
              <a:spcBef>
                <a:spcPts val="0"/>
              </a:spcBef>
              <a:spcAft>
                <a:spcPts val="0"/>
              </a:spcAft>
            </a:pPr>
            <a:r>
              <a:rPr lang="en-US" sz="1200" dirty="0">
                <a:effectLst/>
              </a:rPr>
              <a:t>SF9. By learning how to use active listening and responding skills, family relationships will be strengthened because of increased understanding. </a:t>
            </a:r>
          </a:p>
          <a:p>
            <a:pPr marL="0" marR="0" algn="l">
              <a:spcBef>
                <a:spcPts val="0"/>
              </a:spcBef>
              <a:spcAft>
                <a:spcPts val="0"/>
              </a:spcAft>
            </a:pPr>
            <a:r>
              <a:rPr lang="en-US" sz="1200" dirty="0">
                <a:effectLst/>
              </a:rPr>
              <a:t>PS5. By learning how to use active listening and responding skills, family members will be more effective at problem solving.</a:t>
            </a:r>
          </a:p>
          <a:p>
            <a:pPr marL="0" marR="0" algn="l">
              <a:spcBef>
                <a:spcPts val="0"/>
              </a:spcBef>
              <a:spcAft>
                <a:spcPts val="0"/>
              </a:spcAft>
            </a:pPr>
            <a:r>
              <a:rPr lang="en-US" sz="1200" dirty="0">
                <a:effectLst/>
              </a:rPr>
              <a:t>PS6. SM9. By learning how to use “I” messages, family members will be able to problem solve more effectively with decreased levels of stress.</a:t>
            </a:r>
            <a:endParaRPr lang="en-US" sz="1200" dirty="0">
              <a:effectLst/>
              <a:latin typeface="+mn-lt"/>
              <a:ea typeface="Times New Roman" panose="02020603050405020304" pitchFamily="18" charset="0"/>
              <a:cs typeface="Times New Roman" panose="02020603050405020304" pitchFamily="18" charset="0"/>
            </a:endParaRPr>
          </a:p>
          <a:p>
            <a:endParaRPr lang="en-US" dirty="0"/>
          </a:p>
          <a:p>
            <a:r>
              <a:rPr lang="en-US" dirty="0"/>
              <a:t>Children</a:t>
            </a:r>
          </a:p>
          <a:p>
            <a:pPr marL="0" marR="0" algn="l">
              <a:spcBef>
                <a:spcPts val="0"/>
              </a:spcBef>
              <a:spcAft>
                <a:spcPts val="0"/>
              </a:spcAft>
            </a:pPr>
            <a:r>
              <a:rPr lang="en-US" sz="1200" dirty="0">
                <a:effectLst/>
              </a:rPr>
              <a:t>M10. Children will be aware of their communication patterns and how to improve them. </a:t>
            </a:r>
          </a:p>
          <a:p>
            <a:pPr marL="0" marR="0" algn="l">
              <a:spcBef>
                <a:spcPts val="0"/>
              </a:spcBef>
              <a:spcAft>
                <a:spcPts val="0"/>
              </a:spcAft>
            </a:pPr>
            <a:r>
              <a:rPr lang="en-US" sz="1200" dirty="0">
                <a:effectLst/>
              </a:rPr>
              <a:t>SF10. Children will be able to better communicate with family members, which will strengthen trust within the relationships.</a:t>
            </a:r>
          </a:p>
          <a:p>
            <a:pPr marL="0" marR="0" algn="l">
              <a:spcBef>
                <a:spcPts val="0"/>
              </a:spcBef>
              <a:spcAft>
                <a:spcPts val="0"/>
              </a:spcAft>
            </a:pPr>
            <a:r>
              <a:rPr lang="en-US" sz="1200" dirty="0">
                <a:effectLst/>
              </a:rPr>
              <a:t>PS7. SM10. Children will be able to communicate effectively about problems, which can help lessen stress that comes from conflict.</a:t>
            </a:r>
          </a:p>
          <a:p>
            <a:pPr marL="0" marR="0" algn="l">
              <a:spcBef>
                <a:spcPts val="0"/>
              </a:spcBef>
              <a:spcAft>
                <a:spcPts val="0"/>
              </a:spcAft>
            </a:pPr>
            <a:r>
              <a:rPr lang="en-US" sz="1200" dirty="0">
                <a:effectLst/>
              </a:rPr>
              <a:t>R6. Children will be prepared to discuss hard things</a:t>
            </a:r>
            <a:endParaRPr lang="en-US" sz="1200" dirty="0">
              <a:effectLst/>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A351A5E-2586-874D-8F15-9C478DA7CA7B}" type="slidenum">
              <a:rPr lang="en-US" smtClean="0"/>
              <a:t>9</a:t>
            </a:fld>
            <a:endParaRPr lang="en-US"/>
          </a:p>
        </p:txBody>
      </p:sp>
    </p:spTree>
    <p:extLst>
      <p:ext uri="{BB962C8B-B14F-4D97-AF65-F5344CB8AC3E}">
        <p14:creationId xmlns:p14="http://schemas.microsoft.com/office/powerpoint/2010/main" val="1802900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11/12/19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11/12/19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tif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7DCC-384D-0C4F-800A-B083EE59BCB4}"/>
              </a:ext>
            </a:extLst>
          </p:cNvPr>
          <p:cNvSpPr>
            <a:spLocks noGrp="1"/>
          </p:cNvSpPr>
          <p:nvPr>
            <p:ph type="ctrTitle"/>
          </p:nvPr>
        </p:nvSpPr>
        <p:spPr>
          <a:xfrm>
            <a:off x="1751012" y="1300785"/>
            <a:ext cx="8689976" cy="1747215"/>
          </a:xfrm>
        </p:spPr>
        <p:txBody>
          <a:bodyPr/>
          <a:lstStyle/>
          <a:p>
            <a:r>
              <a:rPr lang="en-US" dirty="0">
                <a:solidFill>
                  <a:srgbClr val="521B93"/>
                </a:solidFill>
              </a:rPr>
              <a:t>Together we can – military</a:t>
            </a:r>
          </a:p>
        </p:txBody>
      </p:sp>
      <p:sp>
        <p:nvSpPr>
          <p:cNvPr id="3" name="Subtitle 2">
            <a:extLst>
              <a:ext uri="{FF2B5EF4-FFF2-40B4-BE49-F238E27FC236}">
                <a16:creationId xmlns:a16="http://schemas.microsoft.com/office/drawing/2014/main" id="{DD864F19-864D-C848-BA58-384DC749C394}"/>
              </a:ext>
            </a:extLst>
          </p:cNvPr>
          <p:cNvSpPr>
            <a:spLocks noGrp="1"/>
          </p:cNvSpPr>
          <p:nvPr>
            <p:ph type="subTitle" idx="1"/>
          </p:nvPr>
        </p:nvSpPr>
        <p:spPr>
          <a:xfrm>
            <a:off x="1751012" y="3886200"/>
            <a:ext cx="8689976" cy="1554480"/>
          </a:xfrm>
        </p:spPr>
        <p:txBody>
          <a:bodyPr>
            <a:normAutofit/>
          </a:bodyPr>
          <a:lstStyle/>
          <a:p>
            <a:pPr>
              <a:spcBef>
                <a:spcPts val="0"/>
              </a:spcBef>
            </a:pPr>
            <a:r>
              <a:rPr lang="en-US" dirty="0">
                <a:solidFill>
                  <a:schemeClr val="tx1"/>
                </a:solidFill>
              </a:rPr>
              <a:t>Hilary D. </a:t>
            </a:r>
            <a:r>
              <a:rPr lang="en-US" dirty="0" err="1">
                <a:solidFill>
                  <a:schemeClr val="tx1"/>
                </a:solidFill>
              </a:rPr>
              <a:t>Pippert</a:t>
            </a:r>
            <a:r>
              <a:rPr lang="en-US" dirty="0">
                <a:solidFill>
                  <a:schemeClr val="tx1"/>
                </a:solidFill>
              </a:rPr>
              <a:t>, Anthony J. Ferraro, Lindsey D. </a:t>
            </a:r>
            <a:r>
              <a:rPr lang="en-US" dirty="0" err="1">
                <a:solidFill>
                  <a:schemeClr val="tx1"/>
                </a:solidFill>
              </a:rPr>
              <a:t>Hamner</a:t>
            </a:r>
            <a:endParaRPr lang="en-US" dirty="0">
              <a:solidFill>
                <a:schemeClr val="tx1"/>
              </a:solidFill>
            </a:endParaRPr>
          </a:p>
          <a:p>
            <a:pPr>
              <a:spcBef>
                <a:spcPts val="0"/>
              </a:spcBef>
            </a:pPr>
            <a:r>
              <a:rPr lang="en-US" dirty="0">
                <a:solidFill>
                  <a:schemeClr val="tx1"/>
                </a:solidFill>
              </a:rPr>
              <a:t>Kansas state university</a:t>
            </a:r>
          </a:p>
          <a:p>
            <a:pPr>
              <a:spcBef>
                <a:spcPts val="0"/>
              </a:spcBef>
            </a:pPr>
            <a:r>
              <a:rPr lang="en-US" dirty="0">
                <a:solidFill>
                  <a:schemeClr val="tx1"/>
                </a:solidFill>
              </a:rPr>
              <a:t>NCFR - Nov 2019</a:t>
            </a:r>
          </a:p>
        </p:txBody>
      </p:sp>
      <p:sp>
        <p:nvSpPr>
          <p:cNvPr id="4" name="Title 1">
            <a:extLst>
              <a:ext uri="{FF2B5EF4-FFF2-40B4-BE49-F238E27FC236}">
                <a16:creationId xmlns:a16="http://schemas.microsoft.com/office/drawing/2014/main" id="{CB34842A-04C3-374E-9F12-76A2555EAB21}"/>
              </a:ext>
            </a:extLst>
          </p:cNvPr>
          <p:cNvSpPr txBox="1">
            <a:spLocks/>
          </p:cNvSpPr>
          <p:nvPr/>
        </p:nvSpPr>
        <p:spPr>
          <a:xfrm>
            <a:off x="1751012" y="2882153"/>
            <a:ext cx="8689976" cy="838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en-US" sz="3600" dirty="0">
                <a:solidFill>
                  <a:srgbClr val="521B93"/>
                </a:solidFill>
              </a:rPr>
              <a:t>Program adaptation</a:t>
            </a:r>
          </a:p>
        </p:txBody>
      </p:sp>
      <p:sp>
        <p:nvSpPr>
          <p:cNvPr id="12" name="Rectangle 11">
            <a:extLst>
              <a:ext uri="{FF2B5EF4-FFF2-40B4-BE49-F238E27FC236}">
                <a16:creationId xmlns:a16="http://schemas.microsoft.com/office/drawing/2014/main" id="{D952C4D1-7572-CE45-ADFD-A9B3E65384A5}"/>
              </a:ext>
            </a:extLst>
          </p:cNvPr>
          <p:cNvSpPr/>
          <p:nvPr/>
        </p:nvSpPr>
        <p:spPr>
          <a:xfrm>
            <a:off x="3508969" y="6188794"/>
            <a:ext cx="6817892" cy="707886"/>
          </a:xfrm>
          <a:prstGeom prst="rect">
            <a:avLst/>
          </a:prstGeom>
        </p:spPr>
        <p:txBody>
          <a:bodyPr wrap="none">
            <a:spAutoFit/>
          </a:bodyPr>
          <a:lstStyle/>
          <a:p>
            <a:pPr algn="ctr"/>
            <a:r>
              <a:rPr lang="en-US" sz="2000" b="1" dirty="0">
                <a:solidFill>
                  <a:schemeClr val="bg1"/>
                </a:solidFill>
                <a:latin typeface="Times" pitchFamily="2" charset="0"/>
                <a:cs typeface="Times New Roman" panose="02020603050405020304" pitchFamily="18" charset="0"/>
                <a:sym typeface="Century Gothic"/>
              </a:rPr>
              <a:t>Annual Meeting of the National Council on Family Relations</a:t>
            </a:r>
          </a:p>
          <a:p>
            <a:pPr algn="ctr"/>
            <a:r>
              <a:rPr lang="en-US" sz="2000" b="1" dirty="0">
                <a:solidFill>
                  <a:schemeClr val="bg1"/>
                </a:solidFill>
                <a:latin typeface="Times" pitchFamily="2" charset="0"/>
                <a:cs typeface="Times New Roman" panose="02020603050405020304" pitchFamily="18" charset="0"/>
                <a:sym typeface="Century Gothic"/>
              </a:rPr>
              <a:t>November 2019 | Fort Worth, TX</a:t>
            </a:r>
            <a:endParaRPr lang="en-US" sz="2000" b="1" dirty="0">
              <a:solidFill>
                <a:schemeClr val="bg1"/>
              </a:solidFill>
              <a:latin typeface="Times" pitchFamily="2" charset="0"/>
              <a:cs typeface="Times New Roman" panose="02020603050405020304" pitchFamily="18" charset="0"/>
            </a:endParaRPr>
          </a:p>
        </p:txBody>
      </p:sp>
      <p:sp>
        <p:nvSpPr>
          <p:cNvPr id="13" name="Rectangle 12">
            <a:extLst>
              <a:ext uri="{FF2B5EF4-FFF2-40B4-BE49-F238E27FC236}">
                <a16:creationId xmlns:a16="http://schemas.microsoft.com/office/drawing/2014/main" id="{7E8C1C0C-A982-7C46-8EC0-F653B1CF7F38}"/>
              </a:ext>
            </a:extLst>
          </p:cNvPr>
          <p:cNvSpPr/>
          <p:nvPr/>
        </p:nvSpPr>
        <p:spPr>
          <a:xfrm>
            <a:off x="0" y="6030410"/>
            <a:ext cx="12192000" cy="827590"/>
          </a:xfrm>
          <a:prstGeom prst="rect">
            <a:avLst/>
          </a:prstGeom>
          <a:solidFill>
            <a:srgbClr val="512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pitchFamily="2" charset="0"/>
              <a:cs typeface="Times New Roman" panose="02020603050405020304" pitchFamily="18" charset="0"/>
            </a:endParaRPr>
          </a:p>
        </p:txBody>
      </p:sp>
      <p:sp>
        <p:nvSpPr>
          <p:cNvPr id="14" name="Rectangle 13">
            <a:extLst>
              <a:ext uri="{FF2B5EF4-FFF2-40B4-BE49-F238E27FC236}">
                <a16:creationId xmlns:a16="http://schemas.microsoft.com/office/drawing/2014/main" id="{EE65C2F0-CFEF-8147-9CC6-6874613255C1}"/>
              </a:ext>
            </a:extLst>
          </p:cNvPr>
          <p:cNvSpPr/>
          <p:nvPr/>
        </p:nvSpPr>
        <p:spPr>
          <a:xfrm>
            <a:off x="0" y="6130646"/>
            <a:ext cx="12192000" cy="646331"/>
          </a:xfrm>
          <a:prstGeom prst="rect">
            <a:avLst/>
          </a:prstGeom>
        </p:spPr>
        <p:txBody>
          <a:bodyPr wrap="square">
            <a:spAutoFit/>
          </a:bodyPr>
          <a:lstStyle/>
          <a:p>
            <a:pPr algn="ctr"/>
            <a:r>
              <a:rPr lang="en-US" dirty="0">
                <a:solidFill>
                  <a:schemeClr val="bg1"/>
                </a:solidFill>
                <a:latin typeface="Times" pitchFamily="2" charset="0"/>
                <a:cs typeface="Times New Roman" panose="02020603050405020304" pitchFamily="18" charset="0"/>
                <a:sym typeface="Century Gothic"/>
              </a:rPr>
              <a:t>Annual Meeting of the National Council on Family Relations</a:t>
            </a:r>
          </a:p>
          <a:p>
            <a:pPr algn="ctr"/>
            <a:r>
              <a:rPr lang="en-US" dirty="0">
                <a:solidFill>
                  <a:schemeClr val="bg1"/>
                </a:solidFill>
                <a:latin typeface="Times" pitchFamily="2" charset="0"/>
                <a:cs typeface="Times New Roman" panose="02020603050405020304" pitchFamily="18" charset="0"/>
                <a:sym typeface="Century Gothic"/>
              </a:rPr>
              <a:t>November 2019 | Fort Worth, TX</a:t>
            </a:r>
            <a:endParaRPr lang="en-US" dirty="0">
              <a:solidFill>
                <a:schemeClr val="bg1"/>
              </a:solidFill>
              <a:latin typeface="Times" pitchFamily="2" charset="0"/>
              <a:cs typeface="Times New Roman" panose="02020603050405020304" pitchFamily="18" charset="0"/>
            </a:endParaRPr>
          </a:p>
        </p:txBody>
      </p:sp>
      <p:pic>
        <p:nvPicPr>
          <p:cNvPr id="15" name="Picture 14">
            <a:extLst>
              <a:ext uri="{FF2B5EF4-FFF2-40B4-BE49-F238E27FC236}">
                <a16:creationId xmlns:a16="http://schemas.microsoft.com/office/drawing/2014/main" id="{CF2B569B-2298-1543-B593-679C7C14F3B3}"/>
              </a:ext>
            </a:extLst>
          </p:cNvPr>
          <p:cNvPicPr>
            <a:picLocks noChangeAspect="1"/>
          </p:cNvPicPr>
          <p:nvPr/>
        </p:nvPicPr>
        <p:blipFill>
          <a:blip r:embed="rId3"/>
          <a:stretch>
            <a:fillRect/>
          </a:stretch>
        </p:blipFill>
        <p:spPr>
          <a:xfrm>
            <a:off x="115747" y="5004205"/>
            <a:ext cx="2043953" cy="1749623"/>
          </a:xfrm>
          <a:prstGeom prst="rect">
            <a:avLst/>
          </a:prstGeom>
          <a:solidFill>
            <a:schemeClr val="accent6">
              <a:lumMod val="20000"/>
              <a:lumOff val="80000"/>
            </a:schemeClr>
          </a:solidFill>
          <a:ln w="38100">
            <a:solidFill>
              <a:srgbClr val="521B93"/>
            </a:solidFill>
          </a:ln>
        </p:spPr>
      </p:pic>
      <p:pic>
        <p:nvPicPr>
          <p:cNvPr id="16" name="Picture 15">
            <a:extLst>
              <a:ext uri="{FF2B5EF4-FFF2-40B4-BE49-F238E27FC236}">
                <a16:creationId xmlns:a16="http://schemas.microsoft.com/office/drawing/2014/main" id="{0AA2F407-E464-BC44-9E3B-0CD873638292}"/>
              </a:ext>
            </a:extLst>
          </p:cNvPr>
          <p:cNvPicPr>
            <a:picLocks noChangeAspect="1"/>
          </p:cNvPicPr>
          <p:nvPr/>
        </p:nvPicPr>
        <p:blipFill rotWithShape="1">
          <a:blip r:embed="rId4">
            <a:extLst>
              <a:ext uri="{28A0092B-C50C-407E-A947-70E740481C1C}">
                <a14:useLocalDpi xmlns:a14="http://schemas.microsoft.com/office/drawing/2010/main" val="0"/>
              </a:ext>
            </a:extLst>
          </a:blip>
          <a:srcRect t="-1" b="1924"/>
          <a:stretch/>
        </p:blipFill>
        <p:spPr>
          <a:xfrm>
            <a:off x="9860257" y="5000263"/>
            <a:ext cx="2227572" cy="1747777"/>
          </a:xfrm>
          <a:prstGeom prst="rect">
            <a:avLst/>
          </a:prstGeom>
          <a:ln w="38100">
            <a:solidFill>
              <a:srgbClr val="50269A"/>
            </a:solidFill>
          </a:ln>
        </p:spPr>
      </p:pic>
      <p:pic>
        <p:nvPicPr>
          <p:cNvPr id="19" name="Picture 18">
            <a:extLst>
              <a:ext uri="{FF2B5EF4-FFF2-40B4-BE49-F238E27FC236}">
                <a16:creationId xmlns:a16="http://schemas.microsoft.com/office/drawing/2014/main" id="{0059B8B8-2E92-174B-9F71-78749634A1C8}"/>
              </a:ext>
            </a:extLst>
          </p:cNvPr>
          <p:cNvPicPr>
            <a:picLocks noChangeAspect="1"/>
          </p:cNvPicPr>
          <p:nvPr/>
        </p:nvPicPr>
        <p:blipFill>
          <a:blip r:embed="rId5"/>
          <a:stretch>
            <a:fillRect/>
          </a:stretch>
        </p:blipFill>
        <p:spPr>
          <a:xfrm>
            <a:off x="254643" y="4444680"/>
            <a:ext cx="1689905" cy="465214"/>
          </a:xfrm>
          <a:prstGeom prst="rect">
            <a:avLst/>
          </a:prstGeom>
        </p:spPr>
      </p:pic>
    </p:spTree>
    <p:extLst>
      <p:ext uri="{BB962C8B-B14F-4D97-AF65-F5344CB8AC3E}">
        <p14:creationId xmlns:p14="http://schemas.microsoft.com/office/powerpoint/2010/main" val="246989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4F26-249A-1145-9CA6-80E68E480DEC}"/>
              </a:ext>
            </a:extLst>
          </p:cNvPr>
          <p:cNvSpPr>
            <a:spLocks noGrp="1"/>
          </p:cNvSpPr>
          <p:nvPr>
            <p:ph type="title"/>
          </p:nvPr>
        </p:nvSpPr>
        <p:spPr>
          <a:xfrm>
            <a:off x="913775" y="-4866"/>
            <a:ext cx="10364451" cy="1596177"/>
          </a:xfrm>
        </p:spPr>
        <p:txBody>
          <a:bodyPr/>
          <a:lstStyle/>
          <a:p>
            <a:r>
              <a:rPr lang="en-US" dirty="0"/>
              <a:t>TWC – Military overview</a:t>
            </a:r>
          </a:p>
        </p:txBody>
      </p:sp>
      <p:sp>
        <p:nvSpPr>
          <p:cNvPr id="3" name="Content Placeholder 2">
            <a:extLst>
              <a:ext uri="{FF2B5EF4-FFF2-40B4-BE49-F238E27FC236}">
                <a16:creationId xmlns:a16="http://schemas.microsoft.com/office/drawing/2014/main" id="{664206B8-8606-7141-AF50-523C80954B4D}"/>
              </a:ext>
            </a:extLst>
          </p:cNvPr>
          <p:cNvSpPr>
            <a:spLocks noGrp="1"/>
          </p:cNvSpPr>
          <p:nvPr>
            <p:ph sz="quarter" idx="13"/>
          </p:nvPr>
        </p:nvSpPr>
        <p:spPr>
          <a:xfrm>
            <a:off x="913774" y="1155454"/>
            <a:ext cx="10363826" cy="667264"/>
          </a:xfrm>
        </p:spPr>
        <p:txBody>
          <a:bodyPr>
            <a:normAutofit/>
          </a:bodyPr>
          <a:lstStyle/>
          <a:p>
            <a:pPr marL="0" indent="0" algn="ctr">
              <a:buNone/>
            </a:pPr>
            <a:r>
              <a:rPr lang="en-US" sz="2800" cap="none" dirty="0"/>
              <a:t>Module: Stress &amp; Conflict Managing – </a:t>
            </a:r>
            <a:r>
              <a:rPr lang="en-US" sz="2800" b="1" cap="none" dirty="0"/>
              <a:t>All Family Members </a:t>
            </a:r>
          </a:p>
          <a:p>
            <a:pPr marL="0" indent="0">
              <a:buNone/>
            </a:pPr>
            <a:endParaRPr lang="en-US" sz="2800" cap="none" dirty="0"/>
          </a:p>
          <a:p>
            <a:pPr marL="0" indent="0">
              <a:buNone/>
            </a:pPr>
            <a:endParaRPr lang="en-US" sz="2800" cap="none" dirty="0"/>
          </a:p>
        </p:txBody>
      </p:sp>
      <p:sp>
        <p:nvSpPr>
          <p:cNvPr id="5" name="Rectangle 4">
            <a:extLst>
              <a:ext uri="{FF2B5EF4-FFF2-40B4-BE49-F238E27FC236}">
                <a16:creationId xmlns:a16="http://schemas.microsoft.com/office/drawing/2014/main" id="{95792C65-4809-0249-8AA9-ECF08B772C89}"/>
              </a:ext>
            </a:extLst>
          </p:cNvPr>
          <p:cNvSpPr/>
          <p:nvPr/>
        </p:nvSpPr>
        <p:spPr>
          <a:xfrm>
            <a:off x="460357" y="2132672"/>
            <a:ext cx="11271286" cy="1323439"/>
          </a:xfrm>
          <a:prstGeom prst="rect">
            <a:avLst/>
          </a:prstGeom>
        </p:spPr>
        <p:txBody>
          <a:bodyPr wrap="square">
            <a:spAutoFit/>
          </a:bodyPr>
          <a:lstStyle/>
          <a:p>
            <a:pPr algn="ctr"/>
            <a:r>
              <a:rPr lang="en-US" sz="4000" dirty="0">
                <a:solidFill>
                  <a:schemeClr val="accent6">
                    <a:lumMod val="50000"/>
                  </a:schemeClr>
                </a:solidFill>
              </a:rPr>
              <a:t>Family members feel able to manage conflict and stress in their homes in healthy ways</a:t>
            </a:r>
            <a:endParaRPr lang="en-US" sz="4000" dirty="0">
              <a:solidFill>
                <a:schemeClr val="accent6">
                  <a:lumMod val="50000"/>
                </a:schemeClr>
              </a:solidFill>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91457C0-A944-474E-B04F-F156DAFDCEBB}"/>
              </a:ext>
            </a:extLst>
          </p:cNvPr>
          <p:cNvSpPr/>
          <p:nvPr/>
        </p:nvSpPr>
        <p:spPr>
          <a:xfrm>
            <a:off x="1885071" y="3797717"/>
            <a:ext cx="7005712" cy="2739211"/>
          </a:xfrm>
          <a:prstGeom prst="rect">
            <a:avLst/>
          </a:prstGeom>
        </p:spPr>
        <p:txBody>
          <a:bodyPr wrap="square">
            <a:spAutoFit/>
          </a:bodyPr>
          <a:lstStyle/>
          <a:p>
            <a:pPr lvl="0" algn="ctr"/>
            <a:r>
              <a:rPr lang="en-US" sz="2800" u="sng" dirty="0"/>
              <a:t>Learning Objectives</a:t>
            </a:r>
          </a:p>
          <a:p>
            <a:pPr lvl="0" algn="ctr"/>
            <a:endParaRPr lang="en-US" sz="1200" u="sng" dirty="0"/>
          </a:p>
          <a:p>
            <a:pPr marL="342900" lvl="0" indent="-342900" algn="ctr">
              <a:buFont typeface="+mj-lt"/>
              <a:buAutoNum type="arabicPeriod"/>
            </a:pPr>
            <a:r>
              <a:rPr lang="en-US" sz="2800" dirty="0"/>
              <a:t>Recognize how stress and conflict can </a:t>
            </a:r>
            <a:br>
              <a:rPr lang="en-US" sz="2800" dirty="0"/>
            </a:br>
            <a:r>
              <a:rPr lang="en-US" sz="2800" dirty="0"/>
              <a:t>be harmful in family relationships</a:t>
            </a:r>
          </a:p>
          <a:p>
            <a:pPr marL="342900" lvl="0" indent="-342900" algn="ctr">
              <a:buFont typeface="+mj-lt"/>
              <a:buAutoNum type="arabicPeriod"/>
            </a:pPr>
            <a:endParaRPr lang="en-US" sz="1000" dirty="0"/>
          </a:p>
          <a:p>
            <a:pPr marL="342900" lvl="0" indent="-342900" algn="ctr">
              <a:buFont typeface="+mj-lt"/>
              <a:buAutoNum type="arabicPeriod"/>
            </a:pPr>
            <a:r>
              <a:rPr lang="en-US" sz="2800" dirty="0"/>
              <a:t>Have tools to decrease and handle stress</a:t>
            </a:r>
            <a:endParaRPr lang="en-US" sz="1000" dirty="0"/>
          </a:p>
          <a:p>
            <a:pPr marL="342900" lvl="0" indent="-342900" algn="ctr">
              <a:buFont typeface="+mj-lt"/>
              <a:buAutoNum type="arabicPeriod"/>
            </a:pPr>
            <a:endParaRPr lang="en-US" sz="1000" dirty="0"/>
          </a:p>
          <a:p>
            <a:pPr marL="342900" lvl="0" indent="-342900" algn="ctr">
              <a:buFont typeface="+mj-lt"/>
              <a:buAutoNum type="arabicPeriod"/>
            </a:pPr>
            <a:r>
              <a:rPr lang="en-US" sz="2800" dirty="0"/>
              <a:t>Have tools to avoid and manage conflict</a:t>
            </a:r>
            <a:endParaRPr lang="en-US" sz="2800" dirty="0">
              <a:ea typeface="Calibri" panose="020F0502020204030204" pitchFamily="34" charset="0"/>
              <a:cs typeface="Times New Roman" panose="02020603050405020304" pitchFamily="18" charset="0"/>
            </a:endParaRPr>
          </a:p>
        </p:txBody>
      </p:sp>
      <p:pic>
        <p:nvPicPr>
          <p:cNvPr id="7" name="Picture 6" descr="A picture containing indoor, table, sitting, small&#10;&#10;Description automatically generated">
            <a:extLst>
              <a:ext uri="{FF2B5EF4-FFF2-40B4-BE49-F238E27FC236}">
                <a16:creationId xmlns:a16="http://schemas.microsoft.com/office/drawing/2014/main" id="{0868AA5F-25F3-CE42-B867-12826F6F42D1}"/>
              </a:ext>
            </a:extLst>
          </p:cNvPr>
          <p:cNvPicPr>
            <a:picLocks noChangeAspect="1"/>
          </p:cNvPicPr>
          <p:nvPr/>
        </p:nvPicPr>
        <p:blipFill>
          <a:blip r:embed="rId3"/>
          <a:stretch>
            <a:fillRect/>
          </a:stretch>
        </p:blipFill>
        <p:spPr>
          <a:xfrm>
            <a:off x="247861" y="3739305"/>
            <a:ext cx="1789762" cy="2684644"/>
          </a:xfrm>
          <a:prstGeom prst="rect">
            <a:avLst/>
          </a:prstGeom>
          <a:ln>
            <a:solidFill>
              <a:schemeClr val="tx1"/>
            </a:solidFill>
          </a:ln>
        </p:spPr>
      </p:pic>
      <p:pic>
        <p:nvPicPr>
          <p:cNvPr id="10" name="Picture 9" descr="A picture containing indoor, sitting, table, computer&#10;&#10;Description automatically generated">
            <a:extLst>
              <a:ext uri="{FF2B5EF4-FFF2-40B4-BE49-F238E27FC236}">
                <a16:creationId xmlns:a16="http://schemas.microsoft.com/office/drawing/2014/main" id="{E6865424-566C-2A4D-8A42-2DD0F72929FE}"/>
              </a:ext>
            </a:extLst>
          </p:cNvPr>
          <p:cNvPicPr>
            <a:picLocks noChangeAspect="1"/>
          </p:cNvPicPr>
          <p:nvPr/>
        </p:nvPicPr>
        <p:blipFill>
          <a:blip r:embed="rId4"/>
          <a:stretch>
            <a:fillRect/>
          </a:stretch>
        </p:blipFill>
        <p:spPr>
          <a:xfrm rot="1819945">
            <a:off x="8603716" y="4315044"/>
            <a:ext cx="3213337" cy="1670935"/>
          </a:xfrm>
          <a:prstGeom prst="rect">
            <a:avLst/>
          </a:prstGeom>
          <a:ln>
            <a:solidFill>
              <a:schemeClr val="tx1"/>
            </a:solidFill>
          </a:ln>
        </p:spPr>
      </p:pic>
      <p:pic>
        <p:nvPicPr>
          <p:cNvPr id="8" name="Picture 7">
            <a:extLst>
              <a:ext uri="{FF2B5EF4-FFF2-40B4-BE49-F238E27FC236}">
                <a16:creationId xmlns:a16="http://schemas.microsoft.com/office/drawing/2014/main" id="{3A10F284-1149-A04F-ABFA-11FE12C5D937}"/>
              </a:ext>
            </a:extLst>
          </p:cNvPr>
          <p:cNvPicPr>
            <a:picLocks noChangeAspect="1"/>
          </p:cNvPicPr>
          <p:nvPr/>
        </p:nvPicPr>
        <p:blipFill rotWithShape="1">
          <a:blip r:embed="rId5"/>
          <a:srcRect t="-17510" b="-1"/>
          <a:stretch/>
        </p:blipFill>
        <p:spPr>
          <a:xfrm>
            <a:off x="10366528" y="1"/>
            <a:ext cx="1717444" cy="555584"/>
          </a:xfrm>
          <a:prstGeom prst="rect">
            <a:avLst/>
          </a:prstGeom>
          <a:solidFill>
            <a:srgbClr val="FFFFFF"/>
          </a:solidFill>
        </p:spPr>
      </p:pic>
    </p:spTree>
    <p:extLst>
      <p:ext uri="{BB962C8B-B14F-4D97-AF65-F5344CB8AC3E}">
        <p14:creationId xmlns:p14="http://schemas.microsoft.com/office/powerpoint/2010/main" val="3044763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4F26-249A-1145-9CA6-80E68E480DEC}"/>
              </a:ext>
            </a:extLst>
          </p:cNvPr>
          <p:cNvSpPr>
            <a:spLocks noGrp="1"/>
          </p:cNvSpPr>
          <p:nvPr>
            <p:ph type="title"/>
          </p:nvPr>
        </p:nvSpPr>
        <p:spPr>
          <a:xfrm>
            <a:off x="913775" y="-4866"/>
            <a:ext cx="10364451" cy="1596177"/>
          </a:xfrm>
        </p:spPr>
        <p:txBody>
          <a:bodyPr/>
          <a:lstStyle/>
          <a:p>
            <a:r>
              <a:rPr lang="en-US" dirty="0"/>
              <a:t>TWC – Military overview</a:t>
            </a:r>
          </a:p>
        </p:txBody>
      </p:sp>
      <p:sp>
        <p:nvSpPr>
          <p:cNvPr id="3" name="Content Placeholder 2">
            <a:extLst>
              <a:ext uri="{FF2B5EF4-FFF2-40B4-BE49-F238E27FC236}">
                <a16:creationId xmlns:a16="http://schemas.microsoft.com/office/drawing/2014/main" id="{664206B8-8606-7141-AF50-523C80954B4D}"/>
              </a:ext>
            </a:extLst>
          </p:cNvPr>
          <p:cNvSpPr>
            <a:spLocks noGrp="1"/>
          </p:cNvSpPr>
          <p:nvPr>
            <p:ph sz="quarter" idx="13"/>
          </p:nvPr>
        </p:nvSpPr>
        <p:spPr>
          <a:xfrm>
            <a:off x="913774" y="1155454"/>
            <a:ext cx="10363826" cy="667264"/>
          </a:xfrm>
        </p:spPr>
        <p:txBody>
          <a:bodyPr>
            <a:normAutofit/>
          </a:bodyPr>
          <a:lstStyle/>
          <a:p>
            <a:pPr marL="0" indent="0" algn="ctr">
              <a:buNone/>
            </a:pPr>
            <a:r>
              <a:rPr lang="en-US" sz="2800" cap="none" dirty="0"/>
              <a:t>Module: Problem Solving Family Activity – </a:t>
            </a:r>
            <a:r>
              <a:rPr lang="en-US" sz="2800" b="1" cap="none" dirty="0"/>
              <a:t>All Family Members </a:t>
            </a:r>
          </a:p>
          <a:p>
            <a:pPr marL="0" indent="0">
              <a:buNone/>
            </a:pPr>
            <a:endParaRPr lang="en-US" sz="2800" cap="none" dirty="0"/>
          </a:p>
          <a:p>
            <a:pPr marL="0" indent="0">
              <a:buNone/>
            </a:pPr>
            <a:endParaRPr lang="en-US" sz="2800" cap="none" dirty="0"/>
          </a:p>
        </p:txBody>
      </p:sp>
      <p:sp>
        <p:nvSpPr>
          <p:cNvPr id="5" name="Rectangle 4">
            <a:extLst>
              <a:ext uri="{FF2B5EF4-FFF2-40B4-BE49-F238E27FC236}">
                <a16:creationId xmlns:a16="http://schemas.microsoft.com/office/drawing/2014/main" id="{95792C65-4809-0249-8AA9-ECF08B772C89}"/>
              </a:ext>
            </a:extLst>
          </p:cNvPr>
          <p:cNvSpPr/>
          <p:nvPr/>
        </p:nvSpPr>
        <p:spPr>
          <a:xfrm>
            <a:off x="460357" y="2132672"/>
            <a:ext cx="11271286" cy="1323439"/>
          </a:xfrm>
          <a:prstGeom prst="rect">
            <a:avLst/>
          </a:prstGeom>
        </p:spPr>
        <p:txBody>
          <a:bodyPr wrap="square">
            <a:spAutoFit/>
          </a:bodyPr>
          <a:lstStyle/>
          <a:p>
            <a:pPr algn="ctr"/>
            <a:r>
              <a:rPr lang="en-US" sz="4000" dirty="0">
                <a:solidFill>
                  <a:schemeClr val="accent6">
                    <a:lumMod val="50000"/>
                  </a:schemeClr>
                </a:solidFill>
              </a:rPr>
              <a:t>Help military families understand how to </a:t>
            </a:r>
            <a:br>
              <a:rPr lang="en-US" sz="4000" dirty="0">
                <a:solidFill>
                  <a:schemeClr val="accent6">
                    <a:lumMod val="50000"/>
                  </a:schemeClr>
                </a:solidFill>
              </a:rPr>
            </a:br>
            <a:r>
              <a:rPr lang="en-US" sz="4000" dirty="0">
                <a:solidFill>
                  <a:schemeClr val="accent6">
                    <a:lumMod val="50000"/>
                  </a:schemeClr>
                </a:solidFill>
              </a:rPr>
              <a:t>best solve any problems that may arise</a:t>
            </a:r>
            <a:endParaRPr lang="en-US" sz="4000" dirty="0">
              <a:solidFill>
                <a:schemeClr val="accent6">
                  <a:lumMod val="50000"/>
                </a:schemeClr>
              </a:solidFill>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91457C0-A944-474E-B04F-F156DAFDCEBB}"/>
              </a:ext>
            </a:extLst>
          </p:cNvPr>
          <p:cNvSpPr/>
          <p:nvPr/>
        </p:nvSpPr>
        <p:spPr>
          <a:xfrm>
            <a:off x="3727938" y="3878200"/>
            <a:ext cx="8238774" cy="2308324"/>
          </a:xfrm>
          <a:prstGeom prst="rect">
            <a:avLst/>
          </a:prstGeom>
        </p:spPr>
        <p:txBody>
          <a:bodyPr wrap="square">
            <a:spAutoFit/>
          </a:bodyPr>
          <a:lstStyle/>
          <a:p>
            <a:pPr lvl="0" algn="ctr"/>
            <a:r>
              <a:rPr lang="en-US" sz="2800" u="sng" dirty="0"/>
              <a:t>Learning Objectives</a:t>
            </a:r>
          </a:p>
          <a:p>
            <a:pPr lvl="0" algn="ctr"/>
            <a:endParaRPr lang="en-US" sz="1200" u="sng" dirty="0"/>
          </a:p>
          <a:p>
            <a:pPr marL="342900" lvl="0" indent="-342900" algn="ctr">
              <a:buFont typeface="+mj-lt"/>
              <a:buAutoNum type="arabicPeriod"/>
            </a:pPr>
            <a:r>
              <a:rPr lang="en-US" sz="2800" dirty="0"/>
              <a:t>Learn how to identify problems</a:t>
            </a:r>
          </a:p>
          <a:p>
            <a:pPr marL="342900" lvl="0" indent="-342900" algn="ctr">
              <a:buFont typeface="+mj-lt"/>
              <a:buAutoNum type="arabicPeriod"/>
            </a:pPr>
            <a:endParaRPr lang="en-US" sz="1000" dirty="0"/>
          </a:p>
          <a:p>
            <a:pPr marL="342900" lvl="0" indent="-342900" algn="ctr">
              <a:buFont typeface="+mj-lt"/>
              <a:buAutoNum type="arabicPeriod"/>
            </a:pPr>
            <a:r>
              <a:rPr lang="en-US" sz="2800" dirty="0"/>
              <a:t>Make positive decisions to solve problems</a:t>
            </a:r>
          </a:p>
          <a:p>
            <a:pPr marL="342900" lvl="0" indent="-342900" algn="ctr">
              <a:buFont typeface="+mj-lt"/>
              <a:buAutoNum type="arabicPeriod"/>
            </a:pPr>
            <a:endParaRPr lang="en-US" sz="1000" dirty="0"/>
          </a:p>
          <a:p>
            <a:pPr marL="342900" lvl="0" indent="-342900" algn="ctr">
              <a:buFont typeface="+mj-lt"/>
              <a:buAutoNum type="arabicPeriod"/>
            </a:pPr>
            <a:r>
              <a:rPr lang="en-US" sz="2800" dirty="0"/>
              <a:t>Feel competent at being able to solve problems</a:t>
            </a:r>
            <a:endParaRPr lang="en-US" sz="2800" dirty="0">
              <a:ea typeface="Calibri" panose="020F0502020204030204" pitchFamily="34" charset="0"/>
              <a:cs typeface="Times New Roman" panose="02020603050405020304" pitchFamily="18" charset="0"/>
            </a:endParaRPr>
          </a:p>
        </p:txBody>
      </p:sp>
      <p:pic>
        <p:nvPicPr>
          <p:cNvPr id="7" name="Picture 6" descr="A drawing of a person&#10;&#10;Description automatically generated">
            <a:extLst>
              <a:ext uri="{FF2B5EF4-FFF2-40B4-BE49-F238E27FC236}">
                <a16:creationId xmlns:a16="http://schemas.microsoft.com/office/drawing/2014/main" id="{B41F57DF-E633-494B-A727-538E06DEF651}"/>
              </a:ext>
            </a:extLst>
          </p:cNvPr>
          <p:cNvPicPr>
            <a:picLocks noChangeAspect="1"/>
          </p:cNvPicPr>
          <p:nvPr/>
        </p:nvPicPr>
        <p:blipFill>
          <a:blip r:embed="rId3"/>
          <a:stretch>
            <a:fillRect/>
          </a:stretch>
        </p:blipFill>
        <p:spPr>
          <a:xfrm>
            <a:off x="223040" y="4085863"/>
            <a:ext cx="3540230" cy="2506006"/>
          </a:xfrm>
          <a:prstGeom prst="rect">
            <a:avLst/>
          </a:prstGeom>
          <a:ln>
            <a:solidFill>
              <a:schemeClr val="tx1"/>
            </a:solidFill>
          </a:ln>
        </p:spPr>
      </p:pic>
      <p:pic>
        <p:nvPicPr>
          <p:cNvPr id="8" name="Picture 7">
            <a:extLst>
              <a:ext uri="{FF2B5EF4-FFF2-40B4-BE49-F238E27FC236}">
                <a16:creationId xmlns:a16="http://schemas.microsoft.com/office/drawing/2014/main" id="{6726ABEF-24FD-0549-84E5-A8FA898B05B7}"/>
              </a:ext>
            </a:extLst>
          </p:cNvPr>
          <p:cNvPicPr>
            <a:picLocks noChangeAspect="1"/>
          </p:cNvPicPr>
          <p:nvPr/>
        </p:nvPicPr>
        <p:blipFill rotWithShape="1">
          <a:blip r:embed="rId4"/>
          <a:srcRect t="-17510" b="-1"/>
          <a:stretch/>
        </p:blipFill>
        <p:spPr>
          <a:xfrm>
            <a:off x="10366528" y="1"/>
            <a:ext cx="1717444" cy="555584"/>
          </a:xfrm>
          <a:prstGeom prst="rect">
            <a:avLst/>
          </a:prstGeom>
          <a:solidFill>
            <a:srgbClr val="FFFFFF"/>
          </a:solidFill>
        </p:spPr>
      </p:pic>
    </p:spTree>
    <p:extLst>
      <p:ext uri="{BB962C8B-B14F-4D97-AF65-F5344CB8AC3E}">
        <p14:creationId xmlns:p14="http://schemas.microsoft.com/office/powerpoint/2010/main" val="2892586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4F26-249A-1145-9CA6-80E68E480DEC}"/>
              </a:ext>
            </a:extLst>
          </p:cNvPr>
          <p:cNvSpPr>
            <a:spLocks noGrp="1"/>
          </p:cNvSpPr>
          <p:nvPr>
            <p:ph type="title"/>
          </p:nvPr>
        </p:nvSpPr>
        <p:spPr>
          <a:xfrm>
            <a:off x="913775" y="-4866"/>
            <a:ext cx="10364451" cy="1596177"/>
          </a:xfrm>
        </p:spPr>
        <p:txBody>
          <a:bodyPr/>
          <a:lstStyle/>
          <a:p>
            <a:r>
              <a:rPr lang="en-US" dirty="0"/>
              <a:t>TWC – Military overview</a:t>
            </a:r>
          </a:p>
        </p:txBody>
      </p:sp>
      <p:sp>
        <p:nvSpPr>
          <p:cNvPr id="3" name="Content Placeholder 2">
            <a:extLst>
              <a:ext uri="{FF2B5EF4-FFF2-40B4-BE49-F238E27FC236}">
                <a16:creationId xmlns:a16="http://schemas.microsoft.com/office/drawing/2014/main" id="{664206B8-8606-7141-AF50-523C80954B4D}"/>
              </a:ext>
            </a:extLst>
          </p:cNvPr>
          <p:cNvSpPr>
            <a:spLocks noGrp="1"/>
          </p:cNvSpPr>
          <p:nvPr>
            <p:ph sz="quarter" idx="13"/>
          </p:nvPr>
        </p:nvSpPr>
        <p:spPr>
          <a:xfrm>
            <a:off x="913774" y="1155454"/>
            <a:ext cx="10363826" cy="667264"/>
          </a:xfrm>
        </p:spPr>
        <p:txBody>
          <a:bodyPr>
            <a:normAutofit/>
          </a:bodyPr>
          <a:lstStyle/>
          <a:p>
            <a:pPr marL="0" indent="0" algn="ctr">
              <a:buNone/>
            </a:pPr>
            <a:r>
              <a:rPr lang="en-US" sz="2800" cap="none" dirty="0"/>
              <a:t>Module: Parenting Skills – </a:t>
            </a:r>
            <a:r>
              <a:rPr lang="en-US" sz="2800" b="1" cap="none" dirty="0"/>
              <a:t>Parents</a:t>
            </a:r>
          </a:p>
          <a:p>
            <a:pPr marL="0" indent="0">
              <a:buNone/>
            </a:pPr>
            <a:endParaRPr lang="en-US" sz="2800" cap="none" dirty="0"/>
          </a:p>
          <a:p>
            <a:pPr marL="0" indent="0">
              <a:buNone/>
            </a:pPr>
            <a:endParaRPr lang="en-US" sz="2800" cap="none" dirty="0"/>
          </a:p>
        </p:txBody>
      </p:sp>
      <p:sp>
        <p:nvSpPr>
          <p:cNvPr id="5" name="Rectangle 4">
            <a:extLst>
              <a:ext uri="{FF2B5EF4-FFF2-40B4-BE49-F238E27FC236}">
                <a16:creationId xmlns:a16="http://schemas.microsoft.com/office/drawing/2014/main" id="{95792C65-4809-0249-8AA9-ECF08B772C89}"/>
              </a:ext>
            </a:extLst>
          </p:cNvPr>
          <p:cNvSpPr/>
          <p:nvPr/>
        </p:nvSpPr>
        <p:spPr>
          <a:xfrm>
            <a:off x="4178105" y="2274269"/>
            <a:ext cx="8013895" cy="1323439"/>
          </a:xfrm>
          <a:prstGeom prst="rect">
            <a:avLst/>
          </a:prstGeom>
        </p:spPr>
        <p:txBody>
          <a:bodyPr wrap="square">
            <a:spAutoFit/>
          </a:bodyPr>
          <a:lstStyle/>
          <a:p>
            <a:pPr algn="ctr"/>
            <a:r>
              <a:rPr lang="en-US" sz="4000" dirty="0">
                <a:solidFill>
                  <a:schemeClr val="accent6">
                    <a:lumMod val="50000"/>
                  </a:schemeClr>
                </a:solidFill>
              </a:rPr>
              <a:t>Parents increase knowledge and </a:t>
            </a:r>
            <a:br>
              <a:rPr lang="en-US" sz="4000" dirty="0">
                <a:solidFill>
                  <a:schemeClr val="accent6">
                    <a:lumMod val="50000"/>
                  </a:schemeClr>
                </a:solidFill>
              </a:rPr>
            </a:br>
            <a:r>
              <a:rPr lang="en-US" sz="4000" dirty="0">
                <a:solidFill>
                  <a:schemeClr val="accent6">
                    <a:lumMod val="50000"/>
                  </a:schemeClr>
                </a:solidFill>
              </a:rPr>
              <a:t>practice of positive parenting skills</a:t>
            </a:r>
            <a:endParaRPr lang="en-US" sz="4000" dirty="0">
              <a:solidFill>
                <a:schemeClr val="accent6">
                  <a:lumMod val="50000"/>
                </a:schemeClr>
              </a:solidFill>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91457C0-A944-474E-B04F-F156DAFDCEBB}"/>
              </a:ext>
            </a:extLst>
          </p:cNvPr>
          <p:cNvSpPr/>
          <p:nvPr/>
        </p:nvSpPr>
        <p:spPr>
          <a:xfrm>
            <a:off x="460357" y="4128360"/>
            <a:ext cx="11271286" cy="2277547"/>
          </a:xfrm>
          <a:prstGeom prst="rect">
            <a:avLst/>
          </a:prstGeom>
        </p:spPr>
        <p:txBody>
          <a:bodyPr wrap="square">
            <a:spAutoFit/>
          </a:bodyPr>
          <a:lstStyle/>
          <a:p>
            <a:pPr lvl="0" algn="ctr"/>
            <a:r>
              <a:rPr lang="en-US" sz="2800" u="sng" dirty="0"/>
              <a:t>Learning Objectives</a:t>
            </a:r>
          </a:p>
          <a:p>
            <a:pPr lvl="0" algn="ctr"/>
            <a:endParaRPr lang="en-US" sz="1000" u="sng" dirty="0"/>
          </a:p>
          <a:p>
            <a:pPr marL="342900" lvl="0" indent="-342900" algn="ctr">
              <a:buFont typeface="+mj-lt"/>
              <a:buAutoNum type="arabicPeriod"/>
            </a:pPr>
            <a:r>
              <a:rPr lang="en-US" sz="2800" dirty="0"/>
              <a:t>Parents understand varying positive parenting skills</a:t>
            </a:r>
          </a:p>
          <a:p>
            <a:pPr marL="342900" lvl="0" indent="-342900" algn="ctr">
              <a:buFont typeface="+mj-lt"/>
              <a:buAutoNum type="arabicPeriod"/>
            </a:pPr>
            <a:endParaRPr lang="en-US" sz="1000" dirty="0"/>
          </a:p>
          <a:p>
            <a:pPr marL="342900" lvl="0" indent="-342900" algn="ctr">
              <a:buFont typeface="+mj-lt"/>
              <a:buAutoNum type="arabicPeriod"/>
            </a:pPr>
            <a:r>
              <a:rPr lang="en-US" sz="2800" dirty="0"/>
              <a:t>Parents come away with strategies to better parent each child specifically</a:t>
            </a:r>
          </a:p>
          <a:p>
            <a:pPr marL="342900" lvl="0" indent="-342900" algn="ctr">
              <a:buFont typeface="+mj-lt"/>
              <a:buAutoNum type="arabicPeriod"/>
            </a:pPr>
            <a:endParaRPr lang="en-US" sz="1000" dirty="0"/>
          </a:p>
          <a:p>
            <a:pPr marL="342900" lvl="0" indent="-342900" algn="ctr">
              <a:buFont typeface="+mj-lt"/>
              <a:buAutoNum type="arabicPeriod"/>
            </a:pPr>
            <a:r>
              <a:rPr lang="en-US" sz="2800" dirty="0"/>
              <a:t>Parents increase the tools in their parenting toolbelt</a:t>
            </a:r>
            <a:endParaRPr lang="en-US" sz="2800" dirty="0">
              <a:ea typeface="Calibri" panose="020F0502020204030204" pitchFamily="34" charset="0"/>
              <a:cs typeface="Times New Roman" panose="02020603050405020304" pitchFamily="18" charset="0"/>
            </a:endParaRPr>
          </a:p>
        </p:txBody>
      </p:sp>
      <p:pic>
        <p:nvPicPr>
          <p:cNvPr id="9" name="Picture 8" descr="A person taking a selfie&#10;&#10;Description automatically generated">
            <a:extLst>
              <a:ext uri="{FF2B5EF4-FFF2-40B4-BE49-F238E27FC236}">
                <a16:creationId xmlns:a16="http://schemas.microsoft.com/office/drawing/2014/main" id="{6A844F1C-86D7-5A40-9C1A-09D5B384D22E}"/>
              </a:ext>
            </a:extLst>
          </p:cNvPr>
          <p:cNvPicPr>
            <a:picLocks noChangeAspect="1"/>
          </p:cNvPicPr>
          <p:nvPr/>
        </p:nvPicPr>
        <p:blipFill>
          <a:blip r:embed="rId3"/>
          <a:stretch>
            <a:fillRect/>
          </a:stretch>
        </p:blipFill>
        <p:spPr>
          <a:xfrm>
            <a:off x="208344" y="1915317"/>
            <a:ext cx="3766169" cy="2506214"/>
          </a:xfrm>
          <a:prstGeom prst="rect">
            <a:avLst/>
          </a:prstGeom>
          <a:ln>
            <a:solidFill>
              <a:schemeClr val="tx1"/>
            </a:solidFill>
          </a:ln>
        </p:spPr>
      </p:pic>
      <p:pic>
        <p:nvPicPr>
          <p:cNvPr id="7" name="Picture 6">
            <a:extLst>
              <a:ext uri="{FF2B5EF4-FFF2-40B4-BE49-F238E27FC236}">
                <a16:creationId xmlns:a16="http://schemas.microsoft.com/office/drawing/2014/main" id="{B50C4F27-66A3-404C-BFDF-FCFC256C9C1B}"/>
              </a:ext>
            </a:extLst>
          </p:cNvPr>
          <p:cNvPicPr>
            <a:picLocks noChangeAspect="1"/>
          </p:cNvPicPr>
          <p:nvPr/>
        </p:nvPicPr>
        <p:blipFill rotWithShape="1">
          <a:blip r:embed="rId4"/>
          <a:srcRect t="-17510" b="-1"/>
          <a:stretch/>
        </p:blipFill>
        <p:spPr>
          <a:xfrm>
            <a:off x="10366528" y="1"/>
            <a:ext cx="1717444" cy="555584"/>
          </a:xfrm>
          <a:prstGeom prst="rect">
            <a:avLst/>
          </a:prstGeom>
          <a:solidFill>
            <a:srgbClr val="FFFFFF"/>
          </a:solidFill>
        </p:spPr>
      </p:pic>
    </p:spTree>
    <p:extLst>
      <p:ext uri="{BB962C8B-B14F-4D97-AF65-F5344CB8AC3E}">
        <p14:creationId xmlns:p14="http://schemas.microsoft.com/office/powerpoint/2010/main" val="39918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4F26-249A-1145-9CA6-80E68E480DEC}"/>
              </a:ext>
            </a:extLst>
          </p:cNvPr>
          <p:cNvSpPr>
            <a:spLocks noGrp="1"/>
          </p:cNvSpPr>
          <p:nvPr>
            <p:ph type="title"/>
          </p:nvPr>
        </p:nvSpPr>
        <p:spPr>
          <a:xfrm>
            <a:off x="913775" y="-4866"/>
            <a:ext cx="10364451" cy="1596177"/>
          </a:xfrm>
        </p:spPr>
        <p:txBody>
          <a:bodyPr/>
          <a:lstStyle/>
          <a:p>
            <a:r>
              <a:rPr lang="en-US" dirty="0"/>
              <a:t>TWC – Military overview</a:t>
            </a:r>
          </a:p>
        </p:txBody>
      </p:sp>
      <p:sp>
        <p:nvSpPr>
          <p:cNvPr id="3" name="Content Placeholder 2">
            <a:extLst>
              <a:ext uri="{FF2B5EF4-FFF2-40B4-BE49-F238E27FC236}">
                <a16:creationId xmlns:a16="http://schemas.microsoft.com/office/drawing/2014/main" id="{664206B8-8606-7141-AF50-523C80954B4D}"/>
              </a:ext>
            </a:extLst>
          </p:cNvPr>
          <p:cNvSpPr>
            <a:spLocks noGrp="1"/>
          </p:cNvSpPr>
          <p:nvPr>
            <p:ph sz="quarter" idx="13"/>
          </p:nvPr>
        </p:nvSpPr>
        <p:spPr>
          <a:xfrm>
            <a:off x="913774" y="1155454"/>
            <a:ext cx="10363826" cy="667264"/>
          </a:xfrm>
        </p:spPr>
        <p:txBody>
          <a:bodyPr>
            <a:normAutofit/>
          </a:bodyPr>
          <a:lstStyle/>
          <a:p>
            <a:pPr marL="0" indent="0" algn="ctr">
              <a:buNone/>
            </a:pPr>
            <a:r>
              <a:rPr lang="en-US" sz="2800" cap="none" dirty="0"/>
              <a:t>Module: Finances – </a:t>
            </a:r>
            <a:r>
              <a:rPr lang="en-US" sz="2800" b="1" cap="none" dirty="0"/>
              <a:t>Parents</a:t>
            </a:r>
            <a:r>
              <a:rPr lang="en-US" sz="2800" cap="none" dirty="0"/>
              <a:t> </a:t>
            </a:r>
          </a:p>
          <a:p>
            <a:pPr marL="0" indent="0">
              <a:buNone/>
            </a:pPr>
            <a:endParaRPr lang="en-US" sz="2800" cap="none" dirty="0"/>
          </a:p>
          <a:p>
            <a:pPr marL="0" indent="0">
              <a:buNone/>
            </a:pPr>
            <a:endParaRPr lang="en-US" sz="2800" cap="none" dirty="0"/>
          </a:p>
        </p:txBody>
      </p:sp>
      <p:sp>
        <p:nvSpPr>
          <p:cNvPr id="5" name="Rectangle 4">
            <a:extLst>
              <a:ext uri="{FF2B5EF4-FFF2-40B4-BE49-F238E27FC236}">
                <a16:creationId xmlns:a16="http://schemas.microsoft.com/office/drawing/2014/main" id="{95792C65-4809-0249-8AA9-ECF08B772C89}"/>
              </a:ext>
            </a:extLst>
          </p:cNvPr>
          <p:cNvSpPr/>
          <p:nvPr/>
        </p:nvSpPr>
        <p:spPr>
          <a:xfrm>
            <a:off x="3809999" y="2053160"/>
            <a:ext cx="8382001" cy="1323439"/>
          </a:xfrm>
          <a:prstGeom prst="rect">
            <a:avLst/>
          </a:prstGeom>
        </p:spPr>
        <p:txBody>
          <a:bodyPr wrap="square">
            <a:spAutoFit/>
          </a:bodyPr>
          <a:lstStyle/>
          <a:p>
            <a:pPr algn="ctr"/>
            <a:r>
              <a:rPr lang="en-US" sz="4000" dirty="0">
                <a:solidFill>
                  <a:schemeClr val="accent6">
                    <a:lumMod val="50000"/>
                  </a:schemeClr>
                </a:solidFill>
              </a:rPr>
              <a:t>Help military families practice healthy </a:t>
            </a:r>
            <a:br>
              <a:rPr lang="en-US" sz="4000" dirty="0">
                <a:solidFill>
                  <a:schemeClr val="accent6">
                    <a:lumMod val="50000"/>
                  </a:schemeClr>
                </a:solidFill>
              </a:rPr>
            </a:br>
            <a:r>
              <a:rPr lang="en-US" sz="4000" dirty="0">
                <a:solidFill>
                  <a:schemeClr val="accent6">
                    <a:lumMod val="50000"/>
                  </a:schemeClr>
                </a:solidFill>
              </a:rPr>
              <a:t>spending and saving behaviors</a:t>
            </a:r>
            <a:endParaRPr lang="en-US" sz="4000" dirty="0">
              <a:solidFill>
                <a:schemeClr val="accent6">
                  <a:lumMod val="50000"/>
                </a:schemeClr>
              </a:solidFill>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91457C0-A944-474E-B04F-F156DAFDCEBB}"/>
              </a:ext>
            </a:extLst>
          </p:cNvPr>
          <p:cNvSpPr/>
          <p:nvPr/>
        </p:nvSpPr>
        <p:spPr>
          <a:xfrm>
            <a:off x="238539" y="3659542"/>
            <a:ext cx="11728174" cy="1292662"/>
          </a:xfrm>
          <a:prstGeom prst="rect">
            <a:avLst/>
          </a:prstGeom>
        </p:spPr>
        <p:txBody>
          <a:bodyPr wrap="square">
            <a:spAutoFit/>
          </a:bodyPr>
          <a:lstStyle/>
          <a:p>
            <a:pPr lvl="0" algn="ctr"/>
            <a:r>
              <a:rPr lang="en-US" sz="2800" u="sng" dirty="0"/>
              <a:t>Learning Objectives</a:t>
            </a:r>
          </a:p>
          <a:p>
            <a:pPr lvl="0" algn="ctr"/>
            <a:endParaRPr lang="en-US" sz="1200" u="sng" dirty="0"/>
          </a:p>
          <a:p>
            <a:pPr marL="342900" lvl="0" indent="-342900" algn="ctr">
              <a:buFont typeface="+mj-lt"/>
              <a:buAutoNum type="arabicPeriod"/>
            </a:pPr>
            <a:r>
              <a:rPr lang="en-US" sz="2800" dirty="0"/>
              <a:t>Be able to differentiate between a financial need and a financial want</a:t>
            </a:r>
          </a:p>
          <a:p>
            <a:pPr marL="342900" lvl="0" indent="-342900" algn="ctr">
              <a:buFont typeface="+mj-lt"/>
              <a:buAutoNum type="arabicPeriod"/>
            </a:pPr>
            <a:endParaRPr lang="en-US" sz="1000" dirty="0"/>
          </a:p>
        </p:txBody>
      </p:sp>
      <p:pic>
        <p:nvPicPr>
          <p:cNvPr id="7" name="Picture 6" descr="A picture containing holding, woman, hand, wearing&#10;&#10;Description automatically generated">
            <a:extLst>
              <a:ext uri="{FF2B5EF4-FFF2-40B4-BE49-F238E27FC236}">
                <a16:creationId xmlns:a16="http://schemas.microsoft.com/office/drawing/2014/main" id="{B7E0CF44-CFE2-9047-8CAD-0D20B0CE8611}"/>
              </a:ext>
            </a:extLst>
          </p:cNvPr>
          <p:cNvPicPr>
            <a:picLocks noChangeAspect="1"/>
          </p:cNvPicPr>
          <p:nvPr/>
        </p:nvPicPr>
        <p:blipFill>
          <a:blip r:embed="rId3"/>
          <a:stretch>
            <a:fillRect/>
          </a:stretch>
        </p:blipFill>
        <p:spPr>
          <a:xfrm>
            <a:off x="386707" y="1325421"/>
            <a:ext cx="3243084" cy="2702570"/>
          </a:xfrm>
          <a:prstGeom prst="rect">
            <a:avLst/>
          </a:prstGeom>
          <a:ln>
            <a:solidFill>
              <a:schemeClr val="tx1"/>
            </a:solidFill>
          </a:ln>
        </p:spPr>
      </p:pic>
      <p:pic>
        <p:nvPicPr>
          <p:cNvPr id="9" name="Picture 8" descr="A picture containing indoor, table, sitting, small&#10;&#10;Description automatically generated">
            <a:extLst>
              <a:ext uri="{FF2B5EF4-FFF2-40B4-BE49-F238E27FC236}">
                <a16:creationId xmlns:a16="http://schemas.microsoft.com/office/drawing/2014/main" id="{8CC0B155-DA7D-F445-A02D-BFD138712D49}"/>
              </a:ext>
            </a:extLst>
          </p:cNvPr>
          <p:cNvPicPr>
            <a:picLocks noChangeAspect="1"/>
          </p:cNvPicPr>
          <p:nvPr/>
        </p:nvPicPr>
        <p:blipFill>
          <a:blip r:embed="rId4"/>
          <a:stretch>
            <a:fillRect/>
          </a:stretch>
        </p:blipFill>
        <p:spPr>
          <a:xfrm>
            <a:off x="9155575" y="5015409"/>
            <a:ext cx="2909103" cy="1761568"/>
          </a:xfrm>
          <a:prstGeom prst="rect">
            <a:avLst/>
          </a:prstGeom>
          <a:ln>
            <a:solidFill>
              <a:schemeClr val="tx1"/>
            </a:solidFill>
          </a:ln>
        </p:spPr>
      </p:pic>
      <p:sp>
        <p:nvSpPr>
          <p:cNvPr id="10" name="Rectangle 9">
            <a:extLst>
              <a:ext uri="{FF2B5EF4-FFF2-40B4-BE49-F238E27FC236}">
                <a16:creationId xmlns:a16="http://schemas.microsoft.com/office/drawing/2014/main" id="{16E13E24-4022-374A-BB94-6E393D031536}"/>
              </a:ext>
            </a:extLst>
          </p:cNvPr>
          <p:cNvSpPr/>
          <p:nvPr/>
        </p:nvSpPr>
        <p:spPr>
          <a:xfrm>
            <a:off x="238538" y="4872736"/>
            <a:ext cx="8483429" cy="1938992"/>
          </a:xfrm>
          <a:prstGeom prst="rect">
            <a:avLst/>
          </a:prstGeom>
        </p:spPr>
        <p:txBody>
          <a:bodyPr wrap="square">
            <a:spAutoFit/>
          </a:bodyPr>
          <a:lstStyle/>
          <a:p>
            <a:pPr marL="514350" lvl="0" indent="-514350" algn="ctr">
              <a:buFont typeface="+mj-lt"/>
              <a:buAutoNum type="arabicPeriod" startAt="2"/>
            </a:pPr>
            <a:r>
              <a:rPr lang="en-US" sz="2800" dirty="0"/>
              <a:t>Know how to create a financial plan that the parents can work together to accomplish</a:t>
            </a:r>
          </a:p>
          <a:p>
            <a:pPr marL="342900" lvl="0" indent="-342900" algn="ctr">
              <a:buFont typeface="+mj-lt"/>
              <a:buAutoNum type="arabicPeriod" startAt="2"/>
            </a:pPr>
            <a:endParaRPr lang="en-US" sz="800" dirty="0"/>
          </a:p>
          <a:p>
            <a:pPr marL="342900" lvl="0" indent="-342900" algn="ctr">
              <a:buFont typeface="+mj-lt"/>
              <a:buAutoNum type="arabicPeriod" startAt="2"/>
            </a:pPr>
            <a:r>
              <a:rPr lang="en-US" sz="2800" dirty="0"/>
              <a:t>Have more knowledge about money tracking tools and saving strategies</a:t>
            </a:r>
            <a:endParaRPr lang="en-US" sz="2800" dirty="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355B6C33-C25C-F947-8431-86F5144B7F73}"/>
              </a:ext>
            </a:extLst>
          </p:cNvPr>
          <p:cNvPicPr>
            <a:picLocks noChangeAspect="1"/>
          </p:cNvPicPr>
          <p:nvPr/>
        </p:nvPicPr>
        <p:blipFill rotWithShape="1">
          <a:blip r:embed="rId5"/>
          <a:srcRect t="-17510" b="-1"/>
          <a:stretch/>
        </p:blipFill>
        <p:spPr>
          <a:xfrm>
            <a:off x="10366528" y="1"/>
            <a:ext cx="1717444" cy="555584"/>
          </a:xfrm>
          <a:prstGeom prst="rect">
            <a:avLst/>
          </a:prstGeom>
          <a:solidFill>
            <a:srgbClr val="FFFFFF"/>
          </a:solidFill>
        </p:spPr>
      </p:pic>
    </p:spTree>
    <p:extLst>
      <p:ext uri="{BB962C8B-B14F-4D97-AF65-F5344CB8AC3E}">
        <p14:creationId xmlns:p14="http://schemas.microsoft.com/office/powerpoint/2010/main" val="373302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4F26-249A-1145-9CA6-80E68E480DEC}"/>
              </a:ext>
            </a:extLst>
          </p:cNvPr>
          <p:cNvSpPr>
            <a:spLocks noGrp="1"/>
          </p:cNvSpPr>
          <p:nvPr>
            <p:ph type="title"/>
          </p:nvPr>
        </p:nvSpPr>
        <p:spPr>
          <a:xfrm>
            <a:off x="913775" y="-4866"/>
            <a:ext cx="10364451" cy="1596177"/>
          </a:xfrm>
        </p:spPr>
        <p:txBody>
          <a:bodyPr/>
          <a:lstStyle/>
          <a:p>
            <a:r>
              <a:rPr lang="en-US" dirty="0"/>
              <a:t>TWC – Military overview</a:t>
            </a:r>
          </a:p>
        </p:txBody>
      </p:sp>
      <p:sp>
        <p:nvSpPr>
          <p:cNvPr id="3" name="Content Placeholder 2">
            <a:extLst>
              <a:ext uri="{FF2B5EF4-FFF2-40B4-BE49-F238E27FC236}">
                <a16:creationId xmlns:a16="http://schemas.microsoft.com/office/drawing/2014/main" id="{664206B8-8606-7141-AF50-523C80954B4D}"/>
              </a:ext>
            </a:extLst>
          </p:cNvPr>
          <p:cNvSpPr>
            <a:spLocks noGrp="1"/>
          </p:cNvSpPr>
          <p:nvPr>
            <p:ph sz="quarter" idx="13"/>
          </p:nvPr>
        </p:nvSpPr>
        <p:spPr>
          <a:xfrm>
            <a:off x="913774" y="1155454"/>
            <a:ext cx="10363826" cy="667264"/>
          </a:xfrm>
        </p:spPr>
        <p:txBody>
          <a:bodyPr>
            <a:normAutofit/>
          </a:bodyPr>
          <a:lstStyle/>
          <a:p>
            <a:pPr marL="0" indent="0" algn="ctr">
              <a:buNone/>
            </a:pPr>
            <a:r>
              <a:rPr lang="en-US" sz="2800" cap="none" dirty="0"/>
              <a:t>Module: Differences Between Military &amp; Civilian Life – </a:t>
            </a:r>
            <a:r>
              <a:rPr lang="en-US" sz="2800" b="1" cap="none" dirty="0"/>
              <a:t>Parents</a:t>
            </a:r>
          </a:p>
          <a:p>
            <a:pPr marL="0" indent="0">
              <a:buNone/>
            </a:pPr>
            <a:endParaRPr lang="en-US" sz="2400" cap="none" dirty="0"/>
          </a:p>
          <a:p>
            <a:pPr marL="0" indent="0">
              <a:buNone/>
            </a:pPr>
            <a:endParaRPr lang="en-US" sz="2400" cap="none" dirty="0"/>
          </a:p>
        </p:txBody>
      </p:sp>
      <p:sp>
        <p:nvSpPr>
          <p:cNvPr id="5" name="Rectangle 4">
            <a:extLst>
              <a:ext uri="{FF2B5EF4-FFF2-40B4-BE49-F238E27FC236}">
                <a16:creationId xmlns:a16="http://schemas.microsoft.com/office/drawing/2014/main" id="{95792C65-4809-0249-8AA9-ECF08B772C89}"/>
              </a:ext>
            </a:extLst>
          </p:cNvPr>
          <p:cNvSpPr/>
          <p:nvPr/>
        </p:nvSpPr>
        <p:spPr>
          <a:xfrm>
            <a:off x="159026" y="1894136"/>
            <a:ext cx="11847444" cy="1938992"/>
          </a:xfrm>
          <a:prstGeom prst="rect">
            <a:avLst/>
          </a:prstGeom>
        </p:spPr>
        <p:txBody>
          <a:bodyPr wrap="square">
            <a:spAutoFit/>
          </a:bodyPr>
          <a:lstStyle/>
          <a:p>
            <a:pPr algn="ctr"/>
            <a:r>
              <a:rPr lang="en-US" sz="4000" dirty="0">
                <a:solidFill>
                  <a:schemeClr val="accent6">
                    <a:lumMod val="50000"/>
                  </a:schemeClr>
                </a:solidFill>
              </a:rPr>
              <a:t>Help decrease the stress military families often feel when transitioning into civilian life (whether forced or chosen), while increasing their readiness for this transition</a:t>
            </a:r>
            <a:endParaRPr lang="en-US" sz="4000" dirty="0">
              <a:solidFill>
                <a:schemeClr val="accent6">
                  <a:lumMod val="50000"/>
                </a:schemeClr>
              </a:solidFill>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91457C0-A944-474E-B04F-F156DAFDCEBB}"/>
              </a:ext>
            </a:extLst>
          </p:cNvPr>
          <p:cNvSpPr/>
          <p:nvPr/>
        </p:nvSpPr>
        <p:spPr>
          <a:xfrm>
            <a:off x="159026" y="3957716"/>
            <a:ext cx="7847054" cy="2800767"/>
          </a:xfrm>
          <a:prstGeom prst="rect">
            <a:avLst/>
          </a:prstGeom>
        </p:spPr>
        <p:txBody>
          <a:bodyPr wrap="square">
            <a:spAutoFit/>
          </a:bodyPr>
          <a:lstStyle/>
          <a:p>
            <a:pPr lvl="0" algn="ctr"/>
            <a:r>
              <a:rPr lang="en-US" sz="2600" u="sng" dirty="0"/>
              <a:t>Learning Objectives</a:t>
            </a:r>
          </a:p>
          <a:p>
            <a:pPr lvl="0" algn="ctr"/>
            <a:endParaRPr lang="en-US" sz="1000" u="sng" dirty="0"/>
          </a:p>
          <a:p>
            <a:pPr marL="342900" lvl="0" indent="-342900" algn="ctr">
              <a:buFont typeface="+mj-lt"/>
              <a:buAutoNum type="arabicPeriod"/>
            </a:pPr>
            <a:r>
              <a:rPr lang="en-US" sz="2000" dirty="0"/>
              <a:t>Are informed about the differences between military and civilian life </a:t>
            </a:r>
            <a:br>
              <a:rPr lang="en-US" sz="2000" dirty="0"/>
            </a:br>
            <a:r>
              <a:rPr lang="en-US" sz="2000" dirty="0"/>
              <a:t>and what obstacles they may face during that transition</a:t>
            </a:r>
          </a:p>
          <a:p>
            <a:pPr marL="342900" lvl="0" indent="-342900" algn="ctr">
              <a:buFont typeface="+mj-lt"/>
              <a:buAutoNum type="arabicPeriod"/>
            </a:pPr>
            <a:endParaRPr lang="en-US" sz="1000" dirty="0"/>
          </a:p>
          <a:p>
            <a:pPr marL="342900" lvl="0" indent="-342900" algn="ctr">
              <a:buFont typeface="+mj-lt"/>
              <a:buAutoNum type="arabicPeriod"/>
            </a:pPr>
            <a:r>
              <a:rPr lang="en-US" sz="2000" dirty="0"/>
              <a:t>Are better equipped to manage stressors that come with transitioning into civilian life</a:t>
            </a:r>
          </a:p>
          <a:p>
            <a:pPr marL="342900" lvl="0" indent="-342900" algn="ctr">
              <a:buFont typeface="+mj-lt"/>
              <a:buAutoNum type="arabicPeriod"/>
            </a:pPr>
            <a:endParaRPr lang="en-US" sz="1000" dirty="0"/>
          </a:p>
          <a:p>
            <a:pPr marL="342900" lvl="0" indent="-342900" algn="ctr">
              <a:buFont typeface="+mj-lt"/>
              <a:buAutoNum type="arabicPeriod"/>
            </a:pPr>
            <a:r>
              <a:rPr lang="en-US" sz="2000" dirty="0"/>
              <a:t>Parents start having conversations about how to address </a:t>
            </a:r>
            <a:br>
              <a:rPr lang="en-US" sz="2000" dirty="0"/>
            </a:br>
            <a:r>
              <a:rPr lang="en-US" sz="2000" dirty="0"/>
              <a:t>some of the transitions for their specific family</a:t>
            </a:r>
            <a:endParaRPr lang="en-US" sz="2000" dirty="0">
              <a:ea typeface="Times New Roman" panose="02020603050405020304" pitchFamily="18" charset="0"/>
              <a:cs typeface="Times New Roman" panose="02020603050405020304" pitchFamily="18" charset="0"/>
            </a:endParaRPr>
          </a:p>
        </p:txBody>
      </p:sp>
      <p:pic>
        <p:nvPicPr>
          <p:cNvPr id="9" name="Picture 8" descr="A person wearing a military uniform&#10;&#10;Description automatically generated">
            <a:extLst>
              <a:ext uri="{FF2B5EF4-FFF2-40B4-BE49-F238E27FC236}">
                <a16:creationId xmlns:a16="http://schemas.microsoft.com/office/drawing/2014/main" id="{D16742E7-A5B7-324A-8A09-CB80F6499984}"/>
              </a:ext>
            </a:extLst>
          </p:cNvPr>
          <p:cNvPicPr>
            <a:picLocks noChangeAspect="1"/>
          </p:cNvPicPr>
          <p:nvPr/>
        </p:nvPicPr>
        <p:blipFill>
          <a:blip r:embed="rId3"/>
          <a:stretch>
            <a:fillRect/>
          </a:stretch>
        </p:blipFill>
        <p:spPr>
          <a:xfrm>
            <a:off x="7847054" y="3934711"/>
            <a:ext cx="4185920" cy="2779713"/>
          </a:xfrm>
          <a:prstGeom prst="rect">
            <a:avLst/>
          </a:prstGeom>
          <a:ln>
            <a:solidFill>
              <a:schemeClr val="tx1"/>
            </a:solidFill>
          </a:ln>
        </p:spPr>
      </p:pic>
      <p:pic>
        <p:nvPicPr>
          <p:cNvPr id="7" name="Picture 6">
            <a:extLst>
              <a:ext uri="{FF2B5EF4-FFF2-40B4-BE49-F238E27FC236}">
                <a16:creationId xmlns:a16="http://schemas.microsoft.com/office/drawing/2014/main" id="{8E475381-F63F-4B40-882B-B13EA2DABE1E}"/>
              </a:ext>
            </a:extLst>
          </p:cNvPr>
          <p:cNvPicPr>
            <a:picLocks noChangeAspect="1"/>
          </p:cNvPicPr>
          <p:nvPr/>
        </p:nvPicPr>
        <p:blipFill rotWithShape="1">
          <a:blip r:embed="rId4"/>
          <a:srcRect t="-17510" b="-1"/>
          <a:stretch/>
        </p:blipFill>
        <p:spPr>
          <a:xfrm>
            <a:off x="10366528" y="1"/>
            <a:ext cx="1717444" cy="555584"/>
          </a:xfrm>
          <a:prstGeom prst="rect">
            <a:avLst/>
          </a:prstGeom>
          <a:solidFill>
            <a:srgbClr val="FFFFFF"/>
          </a:solidFill>
        </p:spPr>
      </p:pic>
    </p:spTree>
    <p:extLst>
      <p:ext uri="{BB962C8B-B14F-4D97-AF65-F5344CB8AC3E}">
        <p14:creationId xmlns:p14="http://schemas.microsoft.com/office/powerpoint/2010/main" val="358590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4206B8-8606-7141-AF50-523C80954B4D}"/>
              </a:ext>
            </a:extLst>
          </p:cNvPr>
          <p:cNvSpPr>
            <a:spLocks noGrp="1"/>
          </p:cNvSpPr>
          <p:nvPr>
            <p:ph sz="quarter" idx="13"/>
          </p:nvPr>
        </p:nvSpPr>
        <p:spPr>
          <a:xfrm>
            <a:off x="0" y="1023190"/>
            <a:ext cx="12192000" cy="568122"/>
          </a:xfrm>
        </p:spPr>
        <p:txBody>
          <a:bodyPr>
            <a:normAutofit/>
          </a:bodyPr>
          <a:lstStyle/>
          <a:p>
            <a:pPr marL="0" indent="0" algn="ctr">
              <a:buNone/>
            </a:pPr>
            <a:r>
              <a:rPr lang="en-US" sz="2600" cap="none" dirty="0"/>
              <a:t>Module: Family Roles/Strong &amp; Intentional Families – </a:t>
            </a:r>
            <a:r>
              <a:rPr lang="en-US" sz="2600" b="1" cap="none" dirty="0"/>
              <a:t>All Family Members</a:t>
            </a:r>
          </a:p>
          <a:p>
            <a:pPr marL="0" indent="0">
              <a:buNone/>
            </a:pPr>
            <a:endParaRPr lang="en-US" sz="2800" cap="none" dirty="0"/>
          </a:p>
          <a:p>
            <a:pPr marL="0" indent="0">
              <a:buNone/>
            </a:pPr>
            <a:endParaRPr lang="en-US" sz="2800" cap="none" dirty="0"/>
          </a:p>
        </p:txBody>
      </p:sp>
      <p:sp>
        <p:nvSpPr>
          <p:cNvPr id="5" name="Rectangle 4">
            <a:extLst>
              <a:ext uri="{FF2B5EF4-FFF2-40B4-BE49-F238E27FC236}">
                <a16:creationId xmlns:a16="http://schemas.microsoft.com/office/drawing/2014/main" id="{95792C65-4809-0249-8AA9-ECF08B772C89}"/>
              </a:ext>
            </a:extLst>
          </p:cNvPr>
          <p:cNvSpPr/>
          <p:nvPr/>
        </p:nvSpPr>
        <p:spPr>
          <a:xfrm>
            <a:off x="460357" y="2070390"/>
            <a:ext cx="11271286" cy="1323439"/>
          </a:xfrm>
          <a:prstGeom prst="rect">
            <a:avLst/>
          </a:prstGeom>
        </p:spPr>
        <p:txBody>
          <a:bodyPr wrap="square">
            <a:spAutoFit/>
          </a:bodyPr>
          <a:lstStyle/>
          <a:p>
            <a:pPr algn="ctr"/>
            <a:r>
              <a:rPr lang="en-US" sz="4000" dirty="0">
                <a:solidFill>
                  <a:schemeClr val="accent6">
                    <a:lumMod val="50000"/>
                  </a:schemeClr>
                </a:solidFill>
              </a:rPr>
              <a:t>Help families feel they can be strong through intentionality despite what happens with military life</a:t>
            </a:r>
            <a:endParaRPr lang="en-US" sz="4000" dirty="0">
              <a:solidFill>
                <a:schemeClr val="accent6">
                  <a:lumMod val="50000"/>
                </a:schemeClr>
              </a:solidFill>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91457C0-A944-474E-B04F-F156DAFDCEBB}"/>
              </a:ext>
            </a:extLst>
          </p:cNvPr>
          <p:cNvSpPr/>
          <p:nvPr/>
        </p:nvSpPr>
        <p:spPr>
          <a:xfrm>
            <a:off x="3892060" y="3899168"/>
            <a:ext cx="7839583" cy="2123658"/>
          </a:xfrm>
          <a:prstGeom prst="rect">
            <a:avLst/>
          </a:prstGeom>
        </p:spPr>
        <p:txBody>
          <a:bodyPr wrap="square">
            <a:spAutoFit/>
          </a:bodyPr>
          <a:lstStyle/>
          <a:p>
            <a:pPr lvl="0" algn="ctr"/>
            <a:r>
              <a:rPr lang="en-US" sz="2800" u="sng" dirty="0"/>
              <a:t>Learning Objectives</a:t>
            </a:r>
          </a:p>
          <a:p>
            <a:pPr lvl="0" algn="ctr"/>
            <a:endParaRPr lang="en-US" sz="1000" u="sng" dirty="0"/>
          </a:p>
          <a:p>
            <a:pPr marL="342900" indent="-342900" algn="ctr">
              <a:buFont typeface="+mj-lt"/>
              <a:buAutoNum type="arabicPeriod"/>
            </a:pPr>
            <a:r>
              <a:rPr lang="en-US" sz="2800" dirty="0"/>
              <a:t>Identify and understand qualities that make families strong </a:t>
            </a:r>
          </a:p>
          <a:p>
            <a:pPr marL="342900" lvl="0" indent="-342900" algn="ctr">
              <a:buFont typeface="+mj-lt"/>
              <a:buAutoNum type="arabicPeriod"/>
            </a:pPr>
            <a:endParaRPr lang="en-US" sz="1000" dirty="0"/>
          </a:p>
          <a:p>
            <a:pPr marL="342900" lvl="0" indent="-342900" algn="ctr">
              <a:buFont typeface="+mj-lt"/>
              <a:buAutoNum type="arabicPeriod"/>
            </a:pPr>
            <a:r>
              <a:rPr lang="en-US" sz="2800" dirty="0"/>
              <a:t>Identify the qualities that make their family strong</a:t>
            </a:r>
            <a:endParaRPr lang="en-US" sz="2800" dirty="0">
              <a:ea typeface="Calibri" panose="020F0502020204030204" pitchFamily="34" charset="0"/>
              <a:cs typeface="Times New Roman" panose="02020603050405020304" pitchFamily="18" charset="0"/>
            </a:endParaRPr>
          </a:p>
        </p:txBody>
      </p:sp>
      <p:pic>
        <p:nvPicPr>
          <p:cNvPr id="7" name="Picture 6" descr="A close up of a street&#10;&#10;Description automatically generated">
            <a:extLst>
              <a:ext uri="{FF2B5EF4-FFF2-40B4-BE49-F238E27FC236}">
                <a16:creationId xmlns:a16="http://schemas.microsoft.com/office/drawing/2014/main" id="{5D372FF6-ACA6-9745-89F8-34990AA78B1C}"/>
              </a:ext>
            </a:extLst>
          </p:cNvPr>
          <p:cNvPicPr>
            <a:picLocks noChangeAspect="1"/>
          </p:cNvPicPr>
          <p:nvPr/>
        </p:nvPicPr>
        <p:blipFill>
          <a:blip r:embed="rId3"/>
          <a:stretch>
            <a:fillRect/>
          </a:stretch>
        </p:blipFill>
        <p:spPr>
          <a:xfrm>
            <a:off x="126609" y="4220309"/>
            <a:ext cx="3765451" cy="2510300"/>
          </a:xfrm>
          <a:prstGeom prst="rect">
            <a:avLst/>
          </a:prstGeom>
          <a:ln>
            <a:solidFill>
              <a:schemeClr val="tx1"/>
            </a:solidFill>
          </a:ln>
        </p:spPr>
      </p:pic>
      <p:sp>
        <p:nvSpPr>
          <p:cNvPr id="10" name="Title 1">
            <a:extLst>
              <a:ext uri="{FF2B5EF4-FFF2-40B4-BE49-F238E27FC236}">
                <a16:creationId xmlns:a16="http://schemas.microsoft.com/office/drawing/2014/main" id="{CE3C85B6-6092-DB4A-B2EF-6512D13FAF96}"/>
              </a:ext>
            </a:extLst>
          </p:cNvPr>
          <p:cNvSpPr txBox="1">
            <a:spLocks/>
          </p:cNvSpPr>
          <p:nvPr/>
        </p:nvSpPr>
        <p:spPr>
          <a:xfrm>
            <a:off x="913775" y="-4866"/>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dirty="0"/>
              <a:t>TWC – Military overview</a:t>
            </a:r>
          </a:p>
        </p:txBody>
      </p:sp>
      <p:pic>
        <p:nvPicPr>
          <p:cNvPr id="8" name="Picture 7">
            <a:extLst>
              <a:ext uri="{FF2B5EF4-FFF2-40B4-BE49-F238E27FC236}">
                <a16:creationId xmlns:a16="http://schemas.microsoft.com/office/drawing/2014/main" id="{48FE7E6B-551F-074B-B21A-1C0F1EE83BF9}"/>
              </a:ext>
            </a:extLst>
          </p:cNvPr>
          <p:cNvPicPr>
            <a:picLocks noChangeAspect="1"/>
          </p:cNvPicPr>
          <p:nvPr/>
        </p:nvPicPr>
        <p:blipFill rotWithShape="1">
          <a:blip r:embed="rId4"/>
          <a:srcRect t="-17510" b="-1"/>
          <a:stretch/>
        </p:blipFill>
        <p:spPr>
          <a:xfrm>
            <a:off x="10366528" y="1"/>
            <a:ext cx="1717444" cy="555584"/>
          </a:xfrm>
          <a:prstGeom prst="rect">
            <a:avLst/>
          </a:prstGeom>
          <a:solidFill>
            <a:srgbClr val="FFFFFF"/>
          </a:solidFill>
        </p:spPr>
      </p:pic>
    </p:spTree>
    <p:extLst>
      <p:ext uri="{BB962C8B-B14F-4D97-AF65-F5344CB8AC3E}">
        <p14:creationId xmlns:p14="http://schemas.microsoft.com/office/powerpoint/2010/main" val="3561814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4F26-249A-1145-9CA6-80E68E480DEC}"/>
              </a:ext>
            </a:extLst>
          </p:cNvPr>
          <p:cNvSpPr>
            <a:spLocks noGrp="1"/>
          </p:cNvSpPr>
          <p:nvPr>
            <p:ph type="title"/>
          </p:nvPr>
        </p:nvSpPr>
        <p:spPr>
          <a:xfrm>
            <a:off x="913775" y="-4866"/>
            <a:ext cx="10364451" cy="1596177"/>
          </a:xfrm>
        </p:spPr>
        <p:txBody>
          <a:bodyPr/>
          <a:lstStyle/>
          <a:p>
            <a:r>
              <a:rPr lang="en-US" dirty="0"/>
              <a:t>TWC – Military overview</a:t>
            </a:r>
          </a:p>
        </p:txBody>
      </p:sp>
      <p:sp>
        <p:nvSpPr>
          <p:cNvPr id="3" name="Content Placeholder 2">
            <a:extLst>
              <a:ext uri="{FF2B5EF4-FFF2-40B4-BE49-F238E27FC236}">
                <a16:creationId xmlns:a16="http://schemas.microsoft.com/office/drawing/2014/main" id="{664206B8-8606-7141-AF50-523C80954B4D}"/>
              </a:ext>
            </a:extLst>
          </p:cNvPr>
          <p:cNvSpPr>
            <a:spLocks noGrp="1"/>
          </p:cNvSpPr>
          <p:nvPr>
            <p:ph sz="quarter" idx="13"/>
          </p:nvPr>
        </p:nvSpPr>
        <p:spPr>
          <a:xfrm>
            <a:off x="914087" y="1036587"/>
            <a:ext cx="10363826" cy="968768"/>
          </a:xfrm>
        </p:spPr>
        <p:txBody>
          <a:bodyPr>
            <a:normAutofit fontScale="92500" lnSpcReduction="10000"/>
          </a:bodyPr>
          <a:lstStyle/>
          <a:p>
            <a:pPr marL="0" indent="0" algn="ctr">
              <a:buNone/>
            </a:pPr>
            <a:r>
              <a:rPr lang="en-US" sz="2800" cap="none" dirty="0"/>
              <a:t>Module: Self-Care – </a:t>
            </a:r>
            <a:br>
              <a:rPr lang="en-US" sz="2800" cap="none" dirty="0"/>
            </a:br>
            <a:r>
              <a:rPr lang="en-US" sz="2800" b="1" cap="none" dirty="0"/>
              <a:t>All Family Members </a:t>
            </a:r>
          </a:p>
          <a:p>
            <a:pPr marL="0" indent="0">
              <a:buNone/>
            </a:pPr>
            <a:endParaRPr lang="en-US" sz="2800" cap="none" dirty="0"/>
          </a:p>
          <a:p>
            <a:pPr marL="0" indent="0">
              <a:buNone/>
            </a:pPr>
            <a:endParaRPr lang="en-US" sz="2800" cap="none" dirty="0"/>
          </a:p>
        </p:txBody>
      </p:sp>
      <p:sp>
        <p:nvSpPr>
          <p:cNvPr id="5" name="Rectangle 4">
            <a:extLst>
              <a:ext uri="{FF2B5EF4-FFF2-40B4-BE49-F238E27FC236}">
                <a16:creationId xmlns:a16="http://schemas.microsoft.com/office/drawing/2014/main" id="{95792C65-4809-0249-8AA9-ECF08B772C89}"/>
              </a:ext>
            </a:extLst>
          </p:cNvPr>
          <p:cNvSpPr/>
          <p:nvPr/>
        </p:nvSpPr>
        <p:spPr>
          <a:xfrm>
            <a:off x="460357" y="2077312"/>
            <a:ext cx="11271286" cy="1938992"/>
          </a:xfrm>
          <a:prstGeom prst="rect">
            <a:avLst/>
          </a:prstGeom>
        </p:spPr>
        <p:txBody>
          <a:bodyPr wrap="square">
            <a:spAutoFit/>
          </a:bodyPr>
          <a:lstStyle/>
          <a:p>
            <a:pPr algn="ctr"/>
            <a:r>
              <a:rPr lang="en-US" sz="4000" dirty="0">
                <a:solidFill>
                  <a:schemeClr val="accent6">
                    <a:lumMod val="50000"/>
                  </a:schemeClr>
                </a:solidFill>
              </a:rPr>
              <a:t>Help family members experience     	</a:t>
            </a:r>
            <a:br>
              <a:rPr lang="en-US" sz="4000" dirty="0">
                <a:solidFill>
                  <a:schemeClr val="accent6">
                    <a:lumMod val="50000"/>
                  </a:schemeClr>
                </a:solidFill>
              </a:rPr>
            </a:br>
            <a:r>
              <a:rPr lang="en-US" sz="4000" dirty="0">
                <a:solidFill>
                  <a:schemeClr val="accent6">
                    <a:lumMod val="50000"/>
                  </a:schemeClr>
                </a:solidFill>
              </a:rPr>
              <a:t>the benefits of self-care and commit to self-care </a:t>
            </a:r>
            <a:br>
              <a:rPr lang="en-US" sz="4000" dirty="0">
                <a:solidFill>
                  <a:schemeClr val="accent6">
                    <a:lumMod val="50000"/>
                  </a:schemeClr>
                </a:solidFill>
              </a:rPr>
            </a:br>
            <a:r>
              <a:rPr lang="en-US" sz="4000" dirty="0">
                <a:solidFill>
                  <a:schemeClr val="accent6">
                    <a:lumMod val="50000"/>
                  </a:schemeClr>
                </a:solidFill>
              </a:rPr>
              <a:t>practices post-retreat</a:t>
            </a:r>
            <a:endParaRPr lang="en-US" sz="4000" dirty="0">
              <a:solidFill>
                <a:schemeClr val="accent6">
                  <a:lumMod val="50000"/>
                </a:schemeClr>
              </a:solidFill>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91457C0-A944-474E-B04F-F156DAFDCEBB}"/>
              </a:ext>
            </a:extLst>
          </p:cNvPr>
          <p:cNvSpPr/>
          <p:nvPr/>
        </p:nvSpPr>
        <p:spPr>
          <a:xfrm>
            <a:off x="2338561" y="4116739"/>
            <a:ext cx="9628152" cy="2739211"/>
          </a:xfrm>
          <a:prstGeom prst="rect">
            <a:avLst/>
          </a:prstGeom>
        </p:spPr>
        <p:txBody>
          <a:bodyPr wrap="square">
            <a:spAutoFit/>
          </a:bodyPr>
          <a:lstStyle/>
          <a:p>
            <a:pPr lvl="0" algn="ctr"/>
            <a:r>
              <a:rPr lang="en-US" sz="2800" u="sng" dirty="0"/>
              <a:t>Learning Objectives</a:t>
            </a:r>
          </a:p>
          <a:p>
            <a:pPr lvl="0" algn="ctr"/>
            <a:endParaRPr lang="en-US" sz="1200" u="sng" dirty="0"/>
          </a:p>
          <a:p>
            <a:pPr marL="342900" lvl="0" indent="-342900" algn="ctr">
              <a:buFont typeface="+mj-lt"/>
              <a:buAutoNum type="arabicPeriod"/>
            </a:pPr>
            <a:r>
              <a:rPr lang="en-US" sz="2800" dirty="0"/>
              <a:t>Understand and recognize the importance </a:t>
            </a:r>
            <a:br>
              <a:rPr lang="en-US" sz="2800" dirty="0"/>
            </a:br>
            <a:r>
              <a:rPr lang="en-US" sz="2800" dirty="0"/>
              <a:t>and benefit of self-care</a:t>
            </a:r>
          </a:p>
          <a:p>
            <a:pPr marL="342900" lvl="0" indent="-342900" algn="ctr">
              <a:buFont typeface="+mj-lt"/>
              <a:buAutoNum type="arabicPeriod"/>
            </a:pPr>
            <a:endParaRPr lang="en-US" sz="1000" dirty="0"/>
          </a:p>
          <a:p>
            <a:pPr marL="342900" lvl="0" indent="-342900" algn="ctr">
              <a:buFont typeface="+mj-lt"/>
              <a:buAutoNum type="arabicPeriod"/>
            </a:pPr>
            <a:r>
              <a:rPr lang="en-US" sz="2800" dirty="0"/>
              <a:t>Recognize that there are many things that count as self-care</a:t>
            </a:r>
          </a:p>
          <a:p>
            <a:pPr marL="342900" lvl="0" indent="-342900" algn="ctr">
              <a:buFont typeface="+mj-lt"/>
              <a:buAutoNum type="arabicPeriod"/>
            </a:pPr>
            <a:endParaRPr lang="en-US" sz="1000" dirty="0"/>
          </a:p>
          <a:p>
            <a:pPr marL="342900" lvl="0" indent="-342900" algn="ctr">
              <a:buFont typeface="+mj-lt"/>
              <a:buAutoNum type="arabicPeriod"/>
            </a:pPr>
            <a:r>
              <a:rPr lang="en-US" sz="2800" dirty="0"/>
              <a:t>Have many self-care strategies in one’s toolbelt</a:t>
            </a:r>
            <a:endParaRPr lang="en-US" sz="2800" dirty="0">
              <a:ea typeface="Calibri" panose="020F0502020204030204" pitchFamily="34" charset="0"/>
              <a:cs typeface="Times New Roman" panose="02020603050405020304" pitchFamily="18" charset="0"/>
            </a:endParaRPr>
          </a:p>
        </p:txBody>
      </p:sp>
      <p:pic>
        <p:nvPicPr>
          <p:cNvPr id="7" name="Picture 6" descr="A picture containing drawing, device&#10;&#10;Description automatically generated">
            <a:extLst>
              <a:ext uri="{FF2B5EF4-FFF2-40B4-BE49-F238E27FC236}">
                <a16:creationId xmlns:a16="http://schemas.microsoft.com/office/drawing/2014/main" id="{A7656418-815F-6C48-919A-EA55A8AC1F2D}"/>
              </a:ext>
            </a:extLst>
          </p:cNvPr>
          <p:cNvPicPr>
            <a:picLocks noChangeAspect="1"/>
          </p:cNvPicPr>
          <p:nvPr/>
        </p:nvPicPr>
        <p:blipFill rotWithShape="1">
          <a:blip r:embed="rId3"/>
          <a:srcRect l="14165" t="9742" r="14418" b="6156"/>
          <a:stretch/>
        </p:blipFill>
        <p:spPr>
          <a:xfrm>
            <a:off x="9154122" y="821802"/>
            <a:ext cx="1531982" cy="1836588"/>
          </a:xfrm>
          <a:prstGeom prst="rect">
            <a:avLst/>
          </a:prstGeom>
          <a:ln>
            <a:solidFill>
              <a:schemeClr val="tx1"/>
            </a:solidFill>
          </a:ln>
        </p:spPr>
      </p:pic>
      <p:pic>
        <p:nvPicPr>
          <p:cNvPr id="9" name="Picture 8" descr="A screenshot of a cell phone&#10;&#10;Description automatically generated">
            <a:extLst>
              <a:ext uri="{FF2B5EF4-FFF2-40B4-BE49-F238E27FC236}">
                <a16:creationId xmlns:a16="http://schemas.microsoft.com/office/drawing/2014/main" id="{6DB9383D-A0E6-F14B-87F4-2491F2EC4D79}"/>
              </a:ext>
            </a:extLst>
          </p:cNvPr>
          <p:cNvPicPr>
            <a:picLocks noChangeAspect="1"/>
          </p:cNvPicPr>
          <p:nvPr/>
        </p:nvPicPr>
        <p:blipFill rotWithShape="1">
          <a:blip r:embed="rId4"/>
          <a:srcRect l="22978" t="9027" r="23518" b="19795"/>
          <a:stretch/>
        </p:blipFill>
        <p:spPr>
          <a:xfrm>
            <a:off x="101269" y="3784208"/>
            <a:ext cx="2237292" cy="2940683"/>
          </a:xfrm>
          <a:prstGeom prst="rect">
            <a:avLst/>
          </a:prstGeom>
          <a:ln>
            <a:solidFill>
              <a:schemeClr val="tx1"/>
            </a:solidFill>
          </a:ln>
        </p:spPr>
      </p:pic>
      <p:pic>
        <p:nvPicPr>
          <p:cNvPr id="8" name="Picture 7">
            <a:extLst>
              <a:ext uri="{FF2B5EF4-FFF2-40B4-BE49-F238E27FC236}">
                <a16:creationId xmlns:a16="http://schemas.microsoft.com/office/drawing/2014/main" id="{035C5B9D-FDF7-A542-A791-66C0341E19F2}"/>
              </a:ext>
            </a:extLst>
          </p:cNvPr>
          <p:cNvPicPr>
            <a:picLocks noChangeAspect="1"/>
          </p:cNvPicPr>
          <p:nvPr/>
        </p:nvPicPr>
        <p:blipFill rotWithShape="1">
          <a:blip r:embed="rId5"/>
          <a:srcRect t="-17510" b="-1"/>
          <a:stretch/>
        </p:blipFill>
        <p:spPr>
          <a:xfrm>
            <a:off x="10366528" y="1"/>
            <a:ext cx="1717444" cy="555584"/>
          </a:xfrm>
          <a:prstGeom prst="rect">
            <a:avLst/>
          </a:prstGeom>
          <a:solidFill>
            <a:srgbClr val="FFFFFF"/>
          </a:solidFill>
        </p:spPr>
      </p:pic>
    </p:spTree>
    <p:extLst>
      <p:ext uri="{BB962C8B-B14F-4D97-AF65-F5344CB8AC3E}">
        <p14:creationId xmlns:p14="http://schemas.microsoft.com/office/powerpoint/2010/main" val="739928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4F26-249A-1145-9CA6-80E68E480DEC}"/>
              </a:ext>
            </a:extLst>
          </p:cNvPr>
          <p:cNvSpPr>
            <a:spLocks noGrp="1"/>
          </p:cNvSpPr>
          <p:nvPr>
            <p:ph type="title"/>
          </p:nvPr>
        </p:nvSpPr>
        <p:spPr>
          <a:xfrm>
            <a:off x="913775" y="289333"/>
            <a:ext cx="10364451" cy="1596177"/>
          </a:xfrm>
        </p:spPr>
        <p:txBody>
          <a:bodyPr/>
          <a:lstStyle/>
          <a:p>
            <a:r>
              <a:rPr lang="en-US" dirty="0"/>
              <a:t>TWC– Military: Evaluation</a:t>
            </a:r>
          </a:p>
        </p:txBody>
      </p:sp>
      <p:sp>
        <p:nvSpPr>
          <p:cNvPr id="3" name="Content Placeholder 2">
            <a:extLst>
              <a:ext uri="{FF2B5EF4-FFF2-40B4-BE49-F238E27FC236}">
                <a16:creationId xmlns:a16="http://schemas.microsoft.com/office/drawing/2014/main" id="{664206B8-8606-7141-AF50-523C80954B4D}"/>
              </a:ext>
            </a:extLst>
          </p:cNvPr>
          <p:cNvSpPr>
            <a:spLocks noGrp="1"/>
          </p:cNvSpPr>
          <p:nvPr>
            <p:ph sz="quarter" idx="13"/>
          </p:nvPr>
        </p:nvSpPr>
        <p:spPr>
          <a:xfrm>
            <a:off x="621792" y="1499616"/>
            <a:ext cx="11301984" cy="5157216"/>
          </a:xfrm>
        </p:spPr>
        <p:txBody>
          <a:bodyPr>
            <a:normAutofit fontScale="92500"/>
          </a:bodyPr>
          <a:lstStyle/>
          <a:p>
            <a:pPr>
              <a:spcBef>
                <a:spcPts val="0"/>
              </a:spcBef>
            </a:pPr>
            <a:r>
              <a:rPr lang="en-US" sz="2400" cap="none" dirty="0"/>
              <a:t>Demographic Information</a:t>
            </a:r>
          </a:p>
          <a:p>
            <a:pPr>
              <a:spcBef>
                <a:spcPts val="0"/>
              </a:spcBef>
            </a:pPr>
            <a:r>
              <a:rPr lang="en-US" sz="2400" cap="none" dirty="0"/>
              <a:t>Military Status Information</a:t>
            </a:r>
          </a:p>
          <a:p>
            <a:pPr>
              <a:spcBef>
                <a:spcPts val="0"/>
              </a:spcBef>
            </a:pPr>
            <a:r>
              <a:rPr lang="en-US" sz="2400" cap="none" dirty="0"/>
              <a:t>Mindfulness: </a:t>
            </a:r>
          </a:p>
          <a:p>
            <a:pPr lvl="1">
              <a:spcBef>
                <a:spcPts val="0"/>
              </a:spcBef>
            </a:pPr>
            <a:r>
              <a:rPr lang="en-US" sz="2200" cap="none" dirty="0"/>
              <a:t>Baer et al. (2006); Mindfulness Scale</a:t>
            </a:r>
          </a:p>
          <a:p>
            <a:pPr>
              <a:spcBef>
                <a:spcPts val="0"/>
              </a:spcBef>
            </a:pPr>
            <a:r>
              <a:rPr lang="en-US" sz="2400" cap="none" dirty="0"/>
              <a:t>Stress Management: </a:t>
            </a:r>
          </a:p>
          <a:p>
            <a:pPr lvl="1">
              <a:spcBef>
                <a:spcPts val="0"/>
              </a:spcBef>
            </a:pPr>
            <a:r>
              <a:rPr lang="en-US" sz="2200" cap="none" dirty="0"/>
              <a:t>Walker et al. (1995); HPLPII Stress Management Scale</a:t>
            </a:r>
          </a:p>
          <a:p>
            <a:pPr>
              <a:spcBef>
                <a:spcPts val="0"/>
              </a:spcBef>
            </a:pPr>
            <a:r>
              <a:rPr lang="en-US" sz="2400" cap="none" dirty="0"/>
              <a:t>Problem Solving: </a:t>
            </a:r>
          </a:p>
          <a:p>
            <a:pPr lvl="1">
              <a:spcBef>
                <a:spcPts val="0"/>
              </a:spcBef>
            </a:pPr>
            <a:r>
              <a:rPr lang="en-US" sz="2200" cap="none" dirty="0"/>
              <a:t>Walsh (2003); Family Resilience Assessment Scale, Communication: Problem-Solving subscale</a:t>
            </a:r>
          </a:p>
          <a:p>
            <a:pPr>
              <a:spcBef>
                <a:spcPts val="0"/>
              </a:spcBef>
            </a:pPr>
            <a:r>
              <a:rPr lang="en-US" sz="2400" cap="none" dirty="0"/>
              <a:t>Readiness:</a:t>
            </a:r>
          </a:p>
          <a:p>
            <a:pPr lvl="1">
              <a:spcBef>
                <a:spcPts val="0"/>
              </a:spcBef>
            </a:pPr>
            <a:r>
              <a:rPr lang="en-US" sz="2200" cap="none" dirty="0"/>
              <a:t>Walsh (2003); Family Resilience Assessment Scale, Belief systems: Positive outlook * Organizational Patterns: Flexibility subscales</a:t>
            </a:r>
          </a:p>
          <a:p>
            <a:pPr>
              <a:spcBef>
                <a:spcPts val="0"/>
              </a:spcBef>
            </a:pPr>
            <a:r>
              <a:rPr lang="en-US" sz="2400" cap="none" dirty="0"/>
              <a:t>Strengthening Family Relationships:</a:t>
            </a:r>
          </a:p>
          <a:p>
            <a:pPr lvl="1">
              <a:spcBef>
                <a:spcPts val="0"/>
              </a:spcBef>
            </a:pPr>
            <a:r>
              <a:rPr lang="en-US" sz="2200" cap="none" dirty="0"/>
              <a:t>Walsh (2003); Family Resilience Assessment Scale, Organizational Patterns: Connectedness subscale</a:t>
            </a:r>
          </a:p>
          <a:p>
            <a:endParaRPr lang="en-US" sz="2400" cap="none" dirty="0"/>
          </a:p>
          <a:p>
            <a:endParaRPr lang="en-US" sz="2400" cap="none" dirty="0"/>
          </a:p>
        </p:txBody>
      </p:sp>
      <p:sp>
        <p:nvSpPr>
          <p:cNvPr id="4" name="Content Placeholder 2">
            <a:extLst>
              <a:ext uri="{FF2B5EF4-FFF2-40B4-BE49-F238E27FC236}">
                <a16:creationId xmlns:a16="http://schemas.microsoft.com/office/drawing/2014/main" id="{7766FDA6-A65F-F24D-B676-0AFE623C14B3}"/>
              </a:ext>
            </a:extLst>
          </p:cNvPr>
          <p:cNvSpPr txBox="1">
            <a:spLocks/>
          </p:cNvSpPr>
          <p:nvPr/>
        </p:nvSpPr>
        <p:spPr>
          <a:xfrm>
            <a:off x="7058542" y="1499616"/>
            <a:ext cx="4865234" cy="176599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2400" cap="none" dirty="0"/>
              <a:t>Pre-Retreat Survey – Parents </a:t>
            </a:r>
          </a:p>
          <a:p>
            <a:r>
              <a:rPr lang="en-US" sz="2400" cap="none" dirty="0"/>
              <a:t>Post-Retreat Survey – Parents</a:t>
            </a:r>
          </a:p>
          <a:p>
            <a:r>
              <a:rPr lang="en-US" sz="2400" cap="none" dirty="0"/>
              <a:t>6-month Follow-up Survey - Parents </a:t>
            </a:r>
          </a:p>
          <a:p>
            <a:endParaRPr lang="en-US" sz="2400" cap="none" dirty="0"/>
          </a:p>
        </p:txBody>
      </p:sp>
      <p:pic>
        <p:nvPicPr>
          <p:cNvPr id="5" name="Picture 4">
            <a:extLst>
              <a:ext uri="{FF2B5EF4-FFF2-40B4-BE49-F238E27FC236}">
                <a16:creationId xmlns:a16="http://schemas.microsoft.com/office/drawing/2014/main" id="{ADE1F975-850A-0244-8D13-E229B1FF396C}"/>
              </a:ext>
            </a:extLst>
          </p:cNvPr>
          <p:cNvPicPr>
            <a:picLocks noChangeAspect="1"/>
          </p:cNvPicPr>
          <p:nvPr/>
        </p:nvPicPr>
        <p:blipFill rotWithShape="1">
          <a:blip r:embed="rId3"/>
          <a:srcRect t="-17510" b="-1"/>
          <a:stretch/>
        </p:blipFill>
        <p:spPr>
          <a:xfrm>
            <a:off x="10366528" y="1"/>
            <a:ext cx="1717444" cy="555584"/>
          </a:xfrm>
          <a:prstGeom prst="rect">
            <a:avLst/>
          </a:prstGeom>
          <a:solidFill>
            <a:srgbClr val="FFFFFF"/>
          </a:solidFill>
        </p:spPr>
      </p:pic>
    </p:spTree>
    <p:extLst>
      <p:ext uri="{BB962C8B-B14F-4D97-AF65-F5344CB8AC3E}">
        <p14:creationId xmlns:p14="http://schemas.microsoft.com/office/powerpoint/2010/main" val="914208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4F26-249A-1145-9CA6-80E68E480DEC}"/>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664206B8-8606-7141-AF50-523C80954B4D}"/>
              </a:ext>
            </a:extLst>
          </p:cNvPr>
          <p:cNvSpPr>
            <a:spLocks noGrp="1"/>
          </p:cNvSpPr>
          <p:nvPr>
            <p:ph sz="quarter" idx="13"/>
          </p:nvPr>
        </p:nvSpPr>
        <p:spPr/>
        <p:txBody>
          <a:bodyPr>
            <a:normAutofit/>
          </a:bodyPr>
          <a:lstStyle/>
          <a:p>
            <a:pPr marL="0" indent="0" algn="ctr">
              <a:buNone/>
            </a:pPr>
            <a:r>
              <a:rPr lang="en-US" sz="2400" cap="none" dirty="0"/>
              <a:t>Questions can be directed to Hilary Pippert</a:t>
            </a:r>
          </a:p>
          <a:p>
            <a:pPr marL="0" indent="0" algn="ctr">
              <a:buNone/>
            </a:pPr>
            <a:r>
              <a:rPr lang="en-US" sz="2400" cap="none" dirty="0"/>
              <a:t>Kansas State University</a:t>
            </a:r>
          </a:p>
          <a:p>
            <a:pPr marL="0" indent="0" algn="ctr">
              <a:buNone/>
            </a:pPr>
            <a:r>
              <a:rPr lang="en-US" sz="2400" u="sng" cap="none" dirty="0" err="1">
                <a:solidFill>
                  <a:srgbClr val="521B93"/>
                </a:solidFill>
              </a:rPr>
              <a:t>dhilary@ksu.edu</a:t>
            </a:r>
            <a:endParaRPr lang="en-US" sz="2400" u="sng" cap="none" dirty="0">
              <a:solidFill>
                <a:srgbClr val="521B93"/>
              </a:solidFill>
            </a:endParaRPr>
          </a:p>
          <a:p>
            <a:pPr marL="0" indent="0" algn="ctr">
              <a:buNone/>
            </a:pPr>
            <a:r>
              <a:rPr lang="en-US" sz="1800" i="1" cap="none" dirty="0"/>
              <a:t>References are available upon request</a:t>
            </a:r>
            <a:endParaRPr lang="en-US" sz="1600" i="1" cap="none" dirty="0"/>
          </a:p>
        </p:txBody>
      </p:sp>
      <p:sp>
        <p:nvSpPr>
          <p:cNvPr id="4" name="Rectangle 3">
            <a:extLst>
              <a:ext uri="{FF2B5EF4-FFF2-40B4-BE49-F238E27FC236}">
                <a16:creationId xmlns:a16="http://schemas.microsoft.com/office/drawing/2014/main" id="{87FEF563-A72E-6A41-8FE7-2615CC4C3024}"/>
              </a:ext>
            </a:extLst>
          </p:cNvPr>
          <p:cNvSpPr/>
          <p:nvPr/>
        </p:nvSpPr>
        <p:spPr>
          <a:xfrm>
            <a:off x="3508969" y="6188794"/>
            <a:ext cx="6817892" cy="707886"/>
          </a:xfrm>
          <a:prstGeom prst="rect">
            <a:avLst/>
          </a:prstGeom>
        </p:spPr>
        <p:txBody>
          <a:bodyPr wrap="none">
            <a:spAutoFit/>
          </a:bodyPr>
          <a:lstStyle/>
          <a:p>
            <a:pPr algn="ctr"/>
            <a:r>
              <a:rPr lang="en-US" sz="2000" b="1" dirty="0">
                <a:solidFill>
                  <a:schemeClr val="bg1"/>
                </a:solidFill>
                <a:latin typeface="Times" pitchFamily="2" charset="0"/>
                <a:cs typeface="Times New Roman" panose="02020603050405020304" pitchFamily="18" charset="0"/>
                <a:sym typeface="Century Gothic"/>
              </a:rPr>
              <a:t>Annual Meeting of the National Council on Family Relations</a:t>
            </a:r>
          </a:p>
          <a:p>
            <a:pPr algn="ctr"/>
            <a:r>
              <a:rPr lang="en-US" sz="2000" b="1" dirty="0">
                <a:solidFill>
                  <a:schemeClr val="bg1"/>
                </a:solidFill>
                <a:latin typeface="Times" pitchFamily="2" charset="0"/>
                <a:cs typeface="Times New Roman" panose="02020603050405020304" pitchFamily="18" charset="0"/>
                <a:sym typeface="Century Gothic"/>
              </a:rPr>
              <a:t>November 2019 | Fort Worth, TX</a:t>
            </a:r>
            <a:endParaRPr lang="en-US" sz="2000" b="1" dirty="0">
              <a:solidFill>
                <a:schemeClr val="bg1"/>
              </a:solidFill>
              <a:latin typeface="Times" pitchFamily="2" charset="0"/>
              <a:cs typeface="Times New Roman" panose="02020603050405020304" pitchFamily="18" charset="0"/>
            </a:endParaRPr>
          </a:p>
        </p:txBody>
      </p:sp>
      <p:sp>
        <p:nvSpPr>
          <p:cNvPr id="5" name="Rectangle 4">
            <a:extLst>
              <a:ext uri="{FF2B5EF4-FFF2-40B4-BE49-F238E27FC236}">
                <a16:creationId xmlns:a16="http://schemas.microsoft.com/office/drawing/2014/main" id="{13306626-179A-214F-9B23-08F96A75509B}"/>
              </a:ext>
            </a:extLst>
          </p:cNvPr>
          <p:cNvSpPr/>
          <p:nvPr/>
        </p:nvSpPr>
        <p:spPr>
          <a:xfrm>
            <a:off x="0" y="6030410"/>
            <a:ext cx="12192000" cy="827590"/>
          </a:xfrm>
          <a:prstGeom prst="rect">
            <a:avLst/>
          </a:prstGeom>
          <a:solidFill>
            <a:srgbClr val="512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pitchFamily="2" charset="0"/>
              <a:cs typeface="Times New Roman" panose="02020603050405020304" pitchFamily="18" charset="0"/>
            </a:endParaRPr>
          </a:p>
        </p:txBody>
      </p:sp>
      <p:sp>
        <p:nvSpPr>
          <p:cNvPr id="6" name="Rectangle 5">
            <a:extLst>
              <a:ext uri="{FF2B5EF4-FFF2-40B4-BE49-F238E27FC236}">
                <a16:creationId xmlns:a16="http://schemas.microsoft.com/office/drawing/2014/main" id="{8A8D4DB7-8B70-6945-8573-9B70D2F40D9F}"/>
              </a:ext>
            </a:extLst>
          </p:cNvPr>
          <p:cNvSpPr/>
          <p:nvPr/>
        </p:nvSpPr>
        <p:spPr>
          <a:xfrm>
            <a:off x="0" y="6130646"/>
            <a:ext cx="12192000" cy="646331"/>
          </a:xfrm>
          <a:prstGeom prst="rect">
            <a:avLst/>
          </a:prstGeom>
        </p:spPr>
        <p:txBody>
          <a:bodyPr wrap="square">
            <a:spAutoFit/>
          </a:bodyPr>
          <a:lstStyle/>
          <a:p>
            <a:pPr algn="ctr"/>
            <a:r>
              <a:rPr lang="en-US" dirty="0">
                <a:solidFill>
                  <a:schemeClr val="bg1"/>
                </a:solidFill>
                <a:latin typeface="Times" pitchFamily="2" charset="0"/>
                <a:cs typeface="Times New Roman" panose="02020603050405020304" pitchFamily="18" charset="0"/>
                <a:sym typeface="Century Gothic"/>
              </a:rPr>
              <a:t>Annual Meeting of the National Council on Family Relations</a:t>
            </a:r>
          </a:p>
          <a:p>
            <a:pPr algn="ctr"/>
            <a:r>
              <a:rPr lang="en-US" dirty="0">
                <a:solidFill>
                  <a:schemeClr val="bg1"/>
                </a:solidFill>
                <a:latin typeface="Times" pitchFamily="2" charset="0"/>
                <a:cs typeface="Times New Roman" panose="02020603050405020304" pitchFamily="18" charset="0"/>
                <a:sym typeface="Century Gothic"/>
              </a:rPr>
              <a:t>November 2019 | Fort Worth, TX</a:t>
            </a:r>
            <a:endParaRPr lang="en-US" dirty="0">
              <a:solidFill>
                <a:schemeClr val="bg1"/>
              </a:solidFill>
              <a:latin typeface="Times" pitchFamily="2" charset="0"/>
              <a:cs typeface="Times New Roman" panose="02020603050405020304" pitchFamily="18" charset="0"/>
            </a:endParaRPr>
          </a:p>
        </p:txBody>
      </p:sp>
      <p:pic>
        <p:nvPicPr>
          <p:cNvPr id="7" name="Picture 6">
            <a:extLst>
              <a:ext uri="{FF2B5EF4-FFF2-40B4-BE49-F238E27FC236}">
                <a16:creationId xmlns:a16="http://schemas.microsoft.com/office/drawing/2014/main" id="{4E2729CE-1D0F-9348-9237-45678DF88225}"/>
              </a:ext>
            </a:extLst>
          </p:cNvPr>
          <p:cNvPicPr>
            <a:picLocks noChangeAspect="1"/>
          </p:cNvPicPr>
          <p:nvPr/>
        </p:nvPicPr>
        <p:blipFill>
          <a:blip r:embed="rId3"/>
          <a:stretch>
            <a:fillRect/>
          </a:stretch>
        </p:blipFill>
        <p:spPr>
          <a:xfrm>
            <a:off x="115747" y="5004205"/>
            <a:ext cx="2043953" cy="1749623"/>
          </a:xfrm>
          <a:prstGeom prst="rect">
            <a:avLst/>
          </a:prstGeom>
          <a:solidFill>
            <a:schemeClr val="accent6">
              <a:lumMod val="20000"/>
              <a:lumOff val="80000"/>
            </a:schemeClr>
          </a:solidFill>
          <a:ln w="38100">
            <a:solidFill>
              <a:srgbClr val="521B93"/>
            </a:solidFill>
          </a:ln>
        </p:spPr>
      </p:pic>
      <p:pic>
        <p:nvPicPr>
          <p:cNvPr id="8" name="Picture 7">
            <a:extLst>
              <a:ext uri="{FF2B5EF4-FFF2-40B4-BE49-F238E27FC236}">
                <a16:creationId xmlns:a16="http://schemas.microsoft.com/office/drawing/2014/main" id="{D2246014-E540-884F-86FD-4D581C5C7E96}"/>
              </a:ext>
            </a:extLst>
          </p:cNvPr>
          <p:cNvPicPr>
            <a:picLocks noChangeAspect="1"/>
          </p:cNvPicPr>
          <p:nvPr/>
        </p:nvPicPr>
        <p:blipFill rotWithShape="1">
          <a:blip r:embed="rId4">
            <a:extLst>
              <a:ext uri="{28A0092B-C50C-407E-A947-70E740481C1C}">
                <a14:useLocalDpi xmlns:a14="http://schemas.microsoft.com/office/drawing/2010/main" val="0"/>
              </a:ext>
            </a:extLst>
          </a:blip>
          <a:srcRect t="-1" b="1924"/>
          <a:stretch/>
        </p:blipFill>
        <p:spPr>
          <a:xfrm>
            <a:off x="9860257" y="5000263"/>
            <a:ext cx="2227572" cy="1747777"/>
          </a:xfrm>
          <a:prstGeom prst="rect">
            <a:avLst/>
          </a:prstGeom>
          <a:ln w="38100">
            <a:solidFill>
              <a:srgbClr val="50269A"/>
            </a:solidFill>
          </a:ln>
        </p:spPr>
      </p:pic>
      <p:pic>
        <p:nvPicPr>
          <p:cNvPr id="9" name="Picture 8">
            <a:extLst>
              <a:ext uri="{FF2B5EF4-FFF2-40B4-BE49-F238E27FC236}">
                <a16:creationId xmlns:a16="http://schemas.microsoft.com/office/drawing/2014/main" id="{F27E20F5-7B5C-A042-9161-929803A01AA9}"/>
              </a:ext>
            </a:extLst>
          </p:cNvPr>
          <p:cNvPicPr>
            <a:picLocks noChangeAspect="1"/>
          </p:cNvPicPr>
          <p:nvPr/>
        </p:nvPicPr>
        <p:blipFill>
          <a:blip r:embed="rId5"/>
          <a:stretch>
            <a:fillRect/>
          </a:stretch>
        </p:blipFill>
        <p:spPr>
          <a:xfrm>
            <a:off x="254643" y="4444680"/>
            <a:ext cx="1689905" cy="465214"/>
          </a:xfrm>
          <a:prstGeom prst="rect">
            <a:avLst/>
          </a:prstGeom>
        </p:spPr>
      </p:pic>
    </p:spTree>
    <p:extLst>
      <p:ext uri="{BB962C8B-B14F-4D97-AF65-F5344CB8AC3E}">
        <p14:creationId xmlns:p14="http://schemas.microsoft.com/office/powerpoint/2010/main" val="99415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F7F4D-B5C5-E44E-9B03-52221197B4BB}"/>
              </a:ext>
            </a:extLst>
          </p:cNvPr>
          <p:cNvSpPr>
            <a:spLocks noGrp="1"/>
          </p:cNvSpPr>
          <p:nvPr>
            <p:ph type="title"/>
          </p:nvPr>
        </p:nvSpPr>
        <p:spPr>
          <a:xfrm>
            <a:off x="913774" y="466116"/>
            <a:ext cx="4725025" cy="1596177"/>
          </a:xfrm>
        </p:spPr>
        <p:txBody>
          <a:bodyPr/>
          <a:lstStyle/>
          <a:p>
            <a:r>
              <a:rPr lang="en-US" dirty="0"/>
              <a:t>Together we can (TWC): background </a:t>
            </a:r>
          </a:p>
        </p:txBody>
      </p:sp>
      <p:sp>
        <p:nvSpPr>
          <p:cNvPr id="3" name="Content Placeholder 2">
            <a:extLst>
              <a:ext uri="{FF2B5EF4-FFF2-40B4-BE49-F238E27FC236}">
                <a16:creationId xmlns:a16="http://schemas.microsoft.com/office/drawing/2014/main" id="{01C55695-2342-E543-88E8-19C92ADCA8A4}"/>
              </a:ext>
            </a:extLst>
          </p:cNvPr>
          <p:cNvSpPr>
            <a:spLocks noGrp="1"/>
          </p:cNvSpPr>
          <p:nvPr>
            <p:ph sz="quarter" idx="13"/>
          </p:nvPr>
        </p:nvSpPr>
        <p:spPr>
          <a:xfrm>
            <a:off x="913774" y="2367092"/>
            <a:ext cx="4725026" cy="4024792"/>
          </a:xfrm>
        </p:spPr>
        <p:txBody>
          <a:bodyPr>
            <a:normAutofit fontScale="92500" lnSpcReduction="10000"/>
          </a:bodyPr>
          <a:lstStyle/>
          <a:p>
            <a:r>
              <a:rPr lang="en-US" sz="2400" cap="none" dirty="0">
                <a:ea typeface="Verdana" panose="020B0604030504040204" pitchFamily="34" charset="0"/>
                <a:cs typeface="Verdana" panose="020B0604030504040204" pitchFamily="34" charset="0"/>
              </a:rPr>
              <a:t>Weekly meetings over 7 weeks</a:t>
            </a:r>
          </a:p>
          <a:p>
            <a:r>
              <a:rPr lang="en-US" sz="2400" cap="none" dirty="0">
                <a:ea typeface="Verdana" panose="020B0604030504040204" pitchFamily="34" charset="0"/>
                <a:cs typeface="Verdana" panose="020B0604030504040204" pitchFamily="34" charset="0"/>
              </a:rPr>
              <a:t>Designed for single or struggling parents </a:t>
            </a:r>
          </a:p>
          <a:p>
            <a:r>
              <a:rPr lang="en-US" sz="2400" cap="none" dirty="0">
                <a:ea typeface="Verdana" panose="020B0604030504040204" pitchFamily="34" charset="0"/>
                <a:cs typeface="Verdana" panose="020B0604030504040204" pitchFamily="34" charset="0"/>
              </a:rPr>
              <a:t>Implemented in civilian community settings nationwide</a:t>
            </a:r>
          </a:p>
          <a:p>
            <a:r>
              <a:rPr lang="en-US" sz="2400" cap="none" dirty="0">
                <a:ea typeface="Verdana" panose="020B0604030504040204" pitchFamily="34" charset="0"/>
                <a:cs typeface="Verdana" panose="020B0604030504040204" pitchFamily="34" charset="0"/>
              </a:rPr>
              <a:t>Coparenting curriculum focusing on</a:t>
            </a:r>
          </a:p>
          <a:p>
            <a:pPr lvl="1"/>
            <a:r>
              <a:rPr lang="en-US" sz="2200" cap="none" dirty="0">
                <a:ea typeface="Verdana" panose="020B0604030504040204" pitchFamily="34" charset="0"/>
                <a:cs typeface="Verdana" panose="020B0604030504040204" pitchFamily="34" charset="0"/>
              </a:rPr>
              <a:t>Goal setting</a:t>
            </a:r>
          </a:p>
          <a:p>
            <a:pPr lvl="1"/>
            <a:r>
              <a:rPr lang="en-US" sz="2200" cap="none" dirty="0">
                <a:ea typeface="Verdana" panose="020B0604030504040204" pitchFamily="34" charset="0"/>
                <a:cs typeface="Verdana" panose="020B0604030504040204" pitchFamily="34" charset="0"/>
              </a:rPr>
              <a:t>Dual-parent involvement</a:t>
            </a:r>
          </a:p>
          <a:p>
            <a:pPr lvl="1"/>
            <a:r>
              <a:rPr lang="en-US" sz="2200" cap="none" dirty="0">
                <a:ea typeface="Verdana" panose="020B0604030504040204" pitchFamily="34" charset="0"/>
                <a:cs typeface="Verdana" panose="020B0604030504040204" pitchFamily="34" charset="0"/>
              </a:rPr>
              <a:t>Healthy communication</a:t>
            </a:r>
          </a:p>
        </p:txBody>
      </p:sp>
      <p:sp>
        <p:nvSpPr>
          <p:cNvPr id="4" name="Content Placeholder 2">
            <a:extLst>
              <a:ext uri="{FF2B5EF4-FFF2-40B4-BE49-F238E27FC236}">
                <a16:creationId xmlns:a16="http://schemas.microsoft.com/office/drawing/2014/main" id="{B758AD1B-6137-EF4F-BBDE-7971B4B085DC}"/>
              </a:ext>
            </a:extLst>
          </p:cNvPr>
          <p:cNvSpPr txBox="1">
            <a:spLocks/>
          </p:cNvSpPr>
          <p:nvPr/>
        </p:nvSpPr>
        <p:spPr>
          <a:xfrm>
            <a:off x="6552574" y="2367092"/>
            <a:ext cx="4725026" cy="387239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2400" cap="none" dirty="0"/>
              <a:t>Inconvenient and not practical</a:t>
            </a:r>
          </a:p>
          <a:p>
            <a:r>
              <a:rPr lang="en-US" sz="2400" cap="none" dirty="0"/>
              <a:t>Does not involve children</a:t>
            </a:r>
          </a:p>
          <a:p>
            <a:r>
              <a:rPr lang="en-US" sz="2400" cap="none" dirty="0"/>
              <a:t>Does not address military-specific experiences</a:t>
            </a:r>
          </a:p>
          <a:p>
            <a:r>
              <a:rPr lang="en-US" sz="2400" cap="none" dirty="0"/>
              <a:t>Many military families live on base</a:t>
            </a:r>
          </a:p>
          <a:p>
            <a:r>
              <a:rPr lang="en-US" sz="2400" cap="none" dirty="0"/>
              <a:t>Missing content on financial management</a:t>
            </a:r>
          </a:p>
        </p:txBody>
      </p:sp>
      <p:sp>
        <p:nvSpPr>
          <p:cNvPr id="6" name="Title 1">
            <a:extLst>
              <a:ext uri="{FF2B5EF4-FFF2-40B4-BE49-F238E27FC236}">
                <a16:creationId xmlns:a16="http://schemas.microsoft.com/office/drawing/2014/main" id="{B39DBCEB-E9AD-094B-BDCE-5D00AED57681}"/>
              </a:ext>
            </a:extLst>
          </p:cNvPr>
          <p:cNvSpPr txBox="1">
            <a:spLocks/>
          </p:cNvSpPr>
          <p:nvPr/>
        </p:nvSpPr>
        <p:spPr>
          <a:xfrm>
            <a:off x="6333278" y="460999"/>
            <a:ext cx="4725025"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dirty="0"/>
              <a:t>Primary Issues for Military Families</a:t>
            </a:r>
          </a:p>
        </p:txBody>
      </p:sp>
      <p:sp>
        <p:nvSpPr>
          <p:cNvPr id="7" name="Right Arrow 6">
            <a:extLst>
              <a:ext uri="{FF2B5EF4-FFF2-40B4-BE49-F238E27FC236}">
                <a16:creationId xmlns:a16="http://schemas.microsoft.com/office/drawing/2014/main" id="{105945A1-78D4-6248-9C52-018AE548AADD}"/>
              </a:ext>
            </a:extLst>
          </p:cNvPr>
          <p:cNvSpPr/>
          <p:nvPr/>
        </p:nvSpPr>
        <p:spPr>
          <a:xfrm>
            <a:off x="5583165" y="1001676"/>
            <a:ext cx="750113" cy="514825"/>
          </a:xfrm>
          <a:prstGeom prst="rightArrow">
            <a:avLst/>
          </a:prstGeom>
          <a:solidFill>
            <a:schemeClr val="accent6">
              <a:lumMod val="60000"/>
              <a:lumOff val="40000"/>
            </a:schemeClr>
          </a:solidFill>
          <a:ln w="38100">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249E56E-1F85-9D46-A68D-DE7C284F3840}"/>
              </a:ext>
            </a:extLst>
          </p:cNvPr>
          <p:cNvPicPr>
            <a:picLocks noChangeAspect="1"/>
          </p:cNvPicPr>
          <p:nvPr/>
        </p:nvPicPr>
        <p:blipFill rotWithShape="1">
          <a:blip r:embed="rId3"/>
          <a:srcRect t="-17510" b="-1"/>
          <a:stretch/>
        </p:blipFill>
        <p:spPr>
          <a:xfrm>
            <a:off x="10366528" y="1"/>
            <a:ext cx="1717444" cy="555584"/>
          </a:xfrm>
          <a:prstGeom prst="rect">
            <a:avLst/>
          </a:prstGeom>
          <a:solidFill>
            <a:srgbClr val="FFFFFF"/>
          </a:solidFill>
        </p:spPr>
      </p:pic>
      <p:sp>
        <p:nvSpPr>
          <p:cNvPr id="14" name="Right Arrow 13">
            <a:extLst>
              <a:ext uri="{FF2B5EF4-FFF2-40B4-BE49-F238E27FC236}">
                <a16:creationId xmlns:a16="http://schemas.microsoft.com/office/drawing/2014/main" id="{6F815781-853F-644E-9502-509365A1844D}"/>
              </a:ext>
            </a:extLst>
          </p:cNvPr>
          <p:cNvSpPr/>
          <p:nvPr/>
        </p:nvSpPr>
        <p:spPr>
          <a:xfrm>
            <a:off x="5583167" y="2774314"/>
            <a:ext cx="750113" cy="514825"/>
          </a:xfrm>
          <a:prstGeom prst="rightArrow">
            <a:avLst/>
          </a:prstGeom>
          <a:solidFill>
            <a:schemeClr val="accent6">
              <a:lumMod val="60000"/>
              <a:lumOff val="40000"/>
            </a:schemeClr>
          </a:solidFill>
          <a:ln w="38100">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3E131F3A-3189-C743-B4CC-AF32CC9CD693}"/>
              </a:ext>
            </a:extLst>
          </p:cNvPr>
          <p:cNvSpPr/>
          <p:nvPr/>
        </p:nvSpPr>
        <p:spPr>
          <a:xfrm>
            <a:off x="5583166" y="4583099"/>
            <a:ext cx="750113" cy="514825"/>
          </a:xfrm>
          <a:prstGeom prst="rightArrow">
            <a:avLst/>
          </a:prstGeom>
          <a:solidFill>
            <a:schemeClr val="accent6">
              <a:lumMod val="60000"/>
              <a:lumOff val="40000"/>
            </a:schemeClr>
          </a:solidFill>
          <a:ln w="38100">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333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4F26-249A-1145-9CA6-80E68E480DEC}"/>
              </a:ext>
            </a:extLst>
          </p:cNvPr>
          <p:cNvSpPr>
            <a:spLocks noGrp="1"/>
          </p:cNvSpPr>
          <p:nvPr>
            <p:ph type="title"/>
          </p:nvPr>
        </p:nvSpPr>
        <p:spPr/>
        <p:txBody>
          <a:bodyPr/>
          <a:lstStyle/>
          <a:p>
            <a:r>
              <a:rPr lang="en-US" dirty="0"/>
              <a:t>TWC – military: development</a:t>
            </a:r>
          </a:p>
        </p:txBody>
      </p:sp>
      <p:sp>
        <p:nvSpPr>
          <p:cNvPr id="3" name="Content Placeholder 2">
            <a:extLst>
              <a:ext uri="{FF2B5EF4-FFF2-40B4-BE49-F238E27FC236}">
                <a16:creationId xmlns:a16="http://schemas.microsoft.com/office/drawing/2014/main" id="{664206B8-8606-7141-AF50-523C80954B4D}"/>
              </a:ext>
            </a:extLst>
          </p:cNvPr>
          <p:cNvSpPr>
            <a:spLocks noGrp="1"/>
          </p:cNvSpPr>
          <p:nvPr>
            <p:ph sz="quarter" idx="13"/>
          </p:nvPr>
        </p:nvSpPr>
        <p:spPr>
          <a:xfrm>
            <a:off x="913774" y="1990166"/>
            <a:ext cx="10363826" cy="4087906"/>
          </a:xfrm>
        </p:spPr>
        <p:txBody>
          <a:bodyPr>
            <a:normAutofit/>
          </a:bodyPr>
          <a:lstStyle/>
          <a:p>
            <a:r>
              <a:rPr lang="en-US" sz="2400" cap="none" dirty="0"/>
              <a:t>As of 2015, over 1 million active duty U.S. service members </a:t>
            </a:r>
            <a:r>
              <a:rPr lang="en-US" sz="1400" cap="none" dirty="0"/>
              <a:t>(Parker et al., 2017)</a:t>
            </a:r>
          </a:p>
          <a:p>
            <a:r>
              <a:rPr lang="en-US" sz="2400" cap="none" dirty="0"/>
              <a:t>Civilian &amp; military-life stressors </a:t>
            </a:r>
            <a:r>
              <a:rPr lang="en-US" sz="1500" cap="none" dirty="0"/>
              <a:t>(</a:t>
            </a:r>
            <a:r>
              <a:rPr lang="en-US" sz="1500" cap="none" dirty="0" err="1"/>
              <a:t>Blaisure</a:t>
            </a:r>
            <a:r>
              <a:rPr lang="en-US" sz="1500" cap="none" dirty="0"/>
              <a:t> et al., 2012)</a:t>
            </a:r>
          </a:p>
          <a:p>
            <a:r>
              <a:rPr lang="en-US" sz="2400" cap="none" dirty="0"/>
              <a:t>Blue Star Families identified 3 top issues</a:t>
            </a:r>
          </a:p>
          <a:p>
            <a:pPr lvl="1"/>
            <a:r>
              <a:rPr lang="en-US" sz="2200" cap="none" dirty="0"/>
              <a:t>Time away from families</a:t>
            </a:r>
          </a:p>
          <a:p>
            <a:pPr lvl="1"/>
            <a:r>
              <a:rPr lang="en-US" sz="2200" cap="none" dirty="0"/>
              <a:t>Impact of deployment on children</a:t>
            </a:r>
          </a:p>
          <a:p>
            <a:pPr lvl="1"/>
            <a:r>
              <a:rPr lang="en-US" sz="2200" cap="none" dirty="0"/>
              <a:t>Military family quality of life</a:t>
            </a:r>
          </a:p>
          <a:p>
            <a:pPr marL="0" indent="0">
              <a:buNone/>
            </a:pPr>
            <a:endParaRPr lang="en-US" sz="2400" cap="none" dirty="0"/>
          </a:p>
          <a:p>
            <a:endParaRPr lang="en-US" sz="2400" cap="none" dirty="0"/>
          </a:p>
        </p:txBody>
      </p:sp>
      <p:pic>
        <p:nvPicPr>
          <p:cNvPr id="5" name="Picture 4" descr="A close up of a logo&#10;&#10;Description automatically generated">
            <a:extLst>
              <a:ext uri="{FF2B5EF4-FFF2-40B4-BE49-F238E27FC236}">
                <a16:creationId xmlns:a16="http://schemas.microsoft.com/office/drawing/2014/main" id="{449A91C2-80BE-0D48-9B6F-D93DD8FAB3BB}"/>
              </a:ext>
            </a:extLst>
          </p:cNvPr>
          <p:cNvPicPr>
            <a:picLocks noChangeAspect="1"/>
          </p:cNvPicPr>
          <p:nvPr/>
        </p:nvPicPr>
        <p:blipFill>
          <a:blip r:embed="rId3"/>
          <a:stretch>
            <a:fillRect/>
          </a:stretch>
        </p:blipFill>
        <p:spPr>
          <a:xfrm>
            <a:off x="1" y="5824025"/>
            <a:ext cx="2422020" cy="1126521"/>
          </a:xfrm>
          <a:prstGeom prst="rect">
            <a:avLst/>
          </a:prstGeom>
        </p:spPr>
      </p:pic>
      <p:pic>
        <p:nvPicPr>
          <p:cNvPr id="9" name="Picture 8">
            <a:extLst>
              <a:ext uri="{FF2B5EF4-FFF2-40B4-BE49-F238E27FC236}">
                <a16:creationId xmlns:a16="http://schemas.microsoft.com/office/drawing/2014/main" id="{14B53C00-7F7A-1542-BE5B-9A5B9767C98C}"/>
              </a:ext>
            </a:extLst>
          </p:cNvPr>
          <p:cNvPicPr>
            <a:picLocks noChangeAspect="1"/>
          </p:cNvPicPr>
          <p:nvPr/>
        </p:nvPicPr>
        <p:blipFill rotWithShape="1">
          <a:blip r:embed="rId4"/>
          <a:srcRect t="-17510" b="-1"/>
          <a:stretch/>
        </p:blipFill>
        <p:spPr>
          <a:xfrm>
            <a:off x="10366528" y="1"/>
            <a:ext cx="1717444" cy="555584"/>
          </a:xfrm>
          <a:prstGeom prst="rect">
            <a:avLst/>
          </a:prstGeom>
          <a:solidFill>
            <a:srgbClr val="FFFFFF"/>
          </a:solidFill>
        </p:spPr>
      </p:pic>
    </p:spTree>
    <p:extLst>
      <p:ext uri="{BB962C8B-B14F-4D97-AF65-F5344CB8AC3E}">
        <p14:creationId xmlns:p14="http://schemas.microsoft.com/office/powerpoint/2010/main" val="177022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4F26-249A-1145-9CA6-80E68E480DEC}"/>
              </a:ext>
            </a:extLst>
          </p:cNvPr>
          <p:cNvSpPr>
            <a:spLocks noGrp="1"/>
          </p:cNvSpPr>
          <p:nvPr>
            <p:ph type="title"/>
          </p:nvPr>
        </p:nvSpPr>
        <p:spPr>
          <a:xfrm>
            <a:off x="913774" y="0"/>
            <a:ext cx="10364451" cy="1416605"/>
          </a:xfrm>
        </p:spPr>
        <p:txBody>
          <a:bodyPr/>
          <a:lstStyle/>
          <a:p>
            <a:r>
              <a:rPr lang="en-US" dirty="0"/>
              <a:t>Target audience</a:t>
            </a:r>
          </a:p>
        </p:txBody>
      </p:sp>
      <p:sp>
        <p:nvSpPr>
          <p:cNvPr id="3" name="Content Placeholder 2">
            <a:extLst>
              <a:ext uri="{FF2B5EF4-FFF2-40B4-BE49-F238E27FC236}">
                <a16:creationId xmlns:a16="http://schemas.microsoft.com/office/drawing/2014/main" id="{664206B8-8606-7141-AF50-523C80954B4D}"/>
              </a:ext>
            </a:extLst>
          </p:cNvPr>
          <p:cNvSpPr>
            <a:spLocks noGrp="1"/>
          </p:cNvSpPr>
          <p:nvPr>
            <p:ph sz="quarter" idx="13"/>
          </p:nvPr>
        </p:nvSpPr>
        <p:spPr>
          <a:xfrm>
            <a:off x="6470074" y="1416605"/>
            <a:ext cx="5274916" cy="4664148"/>
          </a:xfrm>
        </p:spPr>
        <p:txBody>
          <a:bodyPr>
            <a:normAutofit/>
          </a:bodyPr>
          <a:lstStyle/>
          <a:p>
            <a:r>
              <a:rPr lang="en-US" sz="2400" cap="none" dirty="0"/>
              <a:t>Families with at least one parent who holds active duty status in the U.S. military</a:t>
            </a:r>
          </a:p>
          <a:p>
            <a:r>
              <a:rPr lang="en-US" sz="2400" cap="none" dirty="0"/>
              <a:t>Enlisted and officers in different retreat groups</a:t>
            </a:r>
          </a:p>
          <a:p>
            <a:r>
              <a:rPr lang="en-US" sz="2400" cap="none" dirty="0"/>
              <a:t>Initial design &amp; population for pilot:</a:t>
            </a:r>
          </a:p>
          <a:p>
            <a:pPr lvl="1"/>
            <a:r>
              <a:rPr lang="en-US" sz="2200" cap="none" dirty="0"/>
              <a:t>Active duty US Army</a:t>
            </a:r>
          </a:p>
          <a:p>
            <a:pPr lvl="1"/>
            <a:r>
              <a:rPr lang="en-US" sz="2200" cap="none" dirty="0"/>
              <a:t>Families with at least one child between 7 and 15</a:t>
            </a:r>
          </a:p>
          <a:p>
            <a:pPr lvl="1"/>
            <a:endParaRPr lang="en-US" sz="2200" cap="none" dirty="0"/>
          </a:p>
        </p:txBody>
      </p:sp>
      <p:pic>
        <p:nvPicPr>
          <p:cNvPr id="5" name="Picture 4" descr="A girl sitting on a bench in front of a building&#10;&#10;Description automatically generated">
            <a:extLst>
              <a:ext uri="{FF2B5EF4-FFF2-40B4-BE49-F238E27FC236}">
                <a16:creationId xmlns:a16="http://schemas.microsoft.com/office/drawing/2014/main" id="{6011AD0F-8028-4544-AFB2-465FCFBB43DF}"/>
              </a:ext>
            </a:extLst>
          </p:cNvPr>
          <p:cNvPicPr>
            <a:picLocks noChangeAspect="1"/>
          </p:cNvPicPr>
          <p:nvPr/>
        </p:nvPicPr>
        <p:blipFill>
          <a:blip r:embed="rId3"/>
          <a:stretch>
            <a:fillRect/>
          </a:stretch>
        </p:blipFill>
        <p:spPr>
          <a:xfrm>
            <a:off x="3643923" y="1942299"/>
            <a:ext cx="2528473" cy="2153884"/>
          </a:xfrm>
          <a:prstGeom prst="rect">
            <a:avLst/>
          </a:prstGeom>
          <a:ln>
            <a:solidFill>
              <a:schemeClr val="tx1"/>
            </a:solidFill>
          </a:ln>
        </p:spPr>
      </p:pic>
      <p:pic>
        <p:nvPicPr>
          <p:cNvPr id="7" name="Picture 6" descr="A group of people posing for the camera&#10;&#10;Description automatically generated">
            <a:extLst>
              <a:ext uri="{FF2B5EF4-FFF2-40B4-BE49-F238E27FC236}">
                <a16:creationId xmlns:a16="http://schemas.microsoft.com/office/drawing/2014/main" id="{E8B85837-A717-8E44-96FD-89E1BC8850AE}"/>
              </a:ext>
            </a:extLst>
          </p:cNvPr>
          <p:cNvPicPr>
            <a:picLocks noChangeAspect="1"/>
          </p:cNvPicPr>
          <p:nvPr/>
        </p:nvPicPr>
        <p:blipFill>
          <a:blip r:embed="rId4"/>
          <a:stretch>
            <a:fillRect/>
          </a:stretch>
        </p:blipFill>
        <p:spPr>
          <a:xfrm>
            <a:off x="1163954" y="4372496"/>
            <a:ext cx="4088837" cy="1416605"/>
          </a:xfrm>
          <a:prstGeom prst="rect">
            <a:avLst/>
          </a:prstGeom>
          <a:ln>
            <a:solidFill>
              <a:schemeClr val="tx1"/>
            </a:solidFill>
          </a:ln>
        </p:spPr>
      </p:pic>
      <p:pic>
        <p:nvPicPr>
          <p:cNvPr id="9" name="Picture 8" descr="A person sitting in a tree&#10;&#10;Description automatically generated">
            <a:extLst>
              <a:ext uri="{FF2B5EF4-FFF2-40B4-BE49-F238E27FC236}">
                <a16:creationId xmlns:a16="http://schemas.microsoft.com/office/drawing/2014/main" id="{0D68CE79-467E-F74F-B9D7-D5FCB5C196FC}"/>
              </a:ext>
            </a:extLst>
          </p:cNvPr>
          <p:cNvPicPr>
            <a:picLocks noChangeAspect="1"/>
          </p:cNvPicPr>
          <p:nvPr/>
        </p:nvPicPr>
        <p:blipFill>
          <a:blip r:embed="rId5"/>
          <a:stretch>
            <a:fillRect/>
          </a:stretch>
        </p:blipFill>
        <p:spPr>
          <a:xfrm>
            <a:off x="388056" y="2057898"/>
            <a:ext cx="2820317" cy="1876793"/>
          </a:xfrm>
          <a:prstGeom prst="rect">
            <a:avLst/>
          </a:prstGeom>
          <a:ln>
            <a:solidFill>
              <a:schemeClr val="tx1"/>
            </a:solidFill>
          </a:ln>
        </p:spPr>
      </p:pic>
      <p:pic>
        <p:nvPicPr>
          <p:cNvPr id="8" name="Picture 7">
            <a:extLst>
              <a:ext uri="{FF2B5EF4-FFF2-40B4-BE49-F238E27FC236}">
                <a16:creationId xmlns:a16="http://schemas.microsoft.com/office/drawing/2014/main" id="{E245119A-DD84-6549-B184-17C7C4953FFA}"/>
              </a:ext>
            </a:extLst>
          </p:cNvPr>
          <p:cNvPicPr>
            <a:picLocks noChangeAspect="1"/>
          </p:cNvPicPr>
          <p:nvPr/>
        </p:nvPicPr>
        <p:blipFill rotWithShape="1">
          <a:blip r:embed="rId6"/>
          <a:srcRect t="-17510" b="-1"/>
          <a:stretch/>
        </p:blipFill>
        <p:spPr>
          <a:xfrm>
            <a:off x="10366528" y="1"/>
            <a:ext cx="1717444" cy="555584"/>
          </a:xfrm>
          <a:prstGeom prst="rect">
            <a:avLst/>
          </a:prstGeom>
          <a:solidFill>
            <a:srgbClr val="FFFFFF"/>
          </a:solidFill>
        </p:spPr>
      </p:pic>
    </p:spTree>
    <p:extLst>
      <p:ext uri="{BB962C8B-B14F-4D97-AF65-F5344CB8AC3E}">
        <p14:creationId xmlns:p14="http://schemas.microsoft.com/office/powerpoint/2010/main" val="254662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4F26-249A-1145-9CA6-80E68E480DEC}"/>
              </a:ext>
            </a:extLst>
          </p:cNvPr>
          <p:cNvSpPr>
            <a:spLocks noGrp="1"/>
          </p:cNvSpPr>
          <p:nvPr>
            <p:ph type="title"/>
          </p:nvPr>
        </p:nvSpPr>
        <p:spPr>
          <a:xfrm>
            <a:off x="913775" y="81803"/>
            <a:ext cx="10364451" cy="1596177"/>
          </a:xfrm>
        </p:spPr>
        <p:txBody>
          <a:bodyPr/>
          <a:lstStyle/>
          <a:p>
            <a:r>
              <a:rPr lang="en-US" dirty="0"/>
              <a:t>Program &amp; Goals Integration</a:t>
            </a:r>
          </a:p>
        </p:txBody>
      </p:sp>
      <p:sp>
        <p:nvSpPr>
          <p:cNvPr id="3" name="Content Placeholder 2">
            <a:extLst>
              <a:ext uri="{FF2B5EF4-FFF2-40B4-BE49-F238E27FC236}">
                <a16:creationId xmlns:a16="http://schemas.microsoft.com/office/drawing/2014/main" id="{664206B8-8606-7141-AF50-523C80954B4D}"/>
              </a:ext>
            </a:extLst>
          </p:cNvPr>
          <p:cNvSpPr>
            <a:spLocks noGrp="1"/>
          </p:cNvSpPr>
          <p:nvPr>
            <p:ph sz="quarter" idx="13"/>
          </p:nvPr>
        </p:nvSpPr>
        <p:spPr>
          <a:xfrm>
            <a:off x="8231118" y="1803111"/>
            <a:ext cx="3678103" cy="4410683"/>
          </a:xfrm>
        </p:spPr>
        <p:txBody>
          <a:bodyPr>
            <a:normAutofit lnSpcReduction="10000"/>
          </a:bodyPr>
          <a:lstStyle/>
          <a:p>
            <a:pPr marL="0" indent="0">
              <a:buNone/>
            </a:pPr>
            <a:r>
              <a:rPr lang="en-US" sz="2400" u="sng" cap="none" dirty="0"/>
              <a:t>Overarching Program Goals</a:t>
            </a:r>
          </a:p>
          <a:p>
            <a:r>
              <a:rPr lang="en-US" sz="2400" cap="none" dirty="0"/>
              <a:t>Readiness (LT)</a:t>
            </a:r>
          </a:p>
          <a:p>
            <a:r>
              <a:rPr lang="en-US" sz="2400" cap="none" dirty="0"/>
              <a:t>Mindfulness (TWC, LT)</a:t>
            </a:r>
          </a:p>
          <a:p>
            <a:r>
              <a:rPr lang="en-US" sz="2400" cap="none" dirty="0"/>
              <a:t>Problem solving (SST, LT)</a:t>
            </a:r>
          </a:p>
          <a:p>
            <a:r>
              <a:rPr lang="en-US" sz="2400" cap="none" dirty="0"/>
              <a:t>Stress management </a:t>
            </a:r>
            <a:br>
              <a:rPr lang="en-US" sz="2400" cap="none" dirty="0"/>
            </a:br>
            <a:r>
              <a:rPr lang="en-US" sz="2400" cap="none" dirty="0"/>
              <a:t>(SST, TWC, LT)</a:t>
            </a:r>
          </a:p>
          <a:p>
            <a:r>
              <a:rPr lang="en-US" sz="2400" cap="none" dirty="0"/>
              <a:t>Strengthening family relationships </a:t>
            </a:r>
            <a:br>
              <a:rPr lang="en-US" sz="2400" cap="none" dirty="0"/>
            </a:br>
            <a:r>
              <a:rPr lang="en-US" sz="2400" cap="none" dirty="0"/>
              <a:t>(TWC, SST, LT)</a:t>
            </a:r>
          </a:p>
        </p:txBody>
      </p:sp>
      <p:sp>
        <p:nvSpPr>
          <p:cNvPr id="4" name="Content Placeholder 2">
            <a:extLst>
              <a:ext uri="{FF2B5EF4-FFF2-40B4-BE49-F238E27FC236}">
                <a16:creationId xmlns:a16="http://schemas.microsoft.com/office/drawing/2014/main" id="{6558F1D0-BD44-D04B-A76A-D5A3CACCBA18}"/>
              </a:ext>
            </a:extLst>
          </p:cNvPr>
          <p:cNvSpPr txBox="1">
            <a:spLocks/>
          </p:cNvSpPr>
          <p:nvPr/>
        </p:nvSpPr>
        <p:spPr>
          <a:xfrm>
            <a:off x="668611" y="1819626"/>
            <a:ext cx="3678103" cy="441068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US" sz="2400" u="sng" cap="none" dirty="0"/>
              <a:t>Integrated Programs</a:t>
            </a:r>
          </a:p>
          <a:p>
            <a:r>
              <a:rPr lang="en-US" sz="2400" cap="none" dirty="0"/>
              <a:t>Together We Can (TWC)</a:t>
            </a:r>
          </a:p>
          <a:p>
            <a:pPr lvl="1"/>
            <a:r>
              <a:rPr lang="en-US" sz="2200" cap="none" dirty="0"/>
              <a:t>Parent-focused</a:t>
            </a:r>
          </a:p>
          <a:p>
            <a:r>
              <a:rPr lang="en-US" sz="2400" cap="none" dirty="0"/>
              <a:t>Life Ties (LT)</a:t>
            </a:r>
          </a:p>
          <a:p>
            <a:pPr lvl="1"/>
            <a:r>
              <a:rPr lang="en-US" sz="2200" cap="none" dirty="0"/>
              <a:t>Military-focused</a:t>
            </a:r>
          </a:p>
          <a:p>
            <a:r>
              <a:rPr lang="en-US" sz="2400" cap="none" dirty="0"/>
              <a:t>Survive, Strive, Thrive (SST)</a:t>
            </a:r>
          </a:p>
          <a:p>
            <a:pPr lvl="1"/>
            <a:r>
              <a:rPr lang="en-US" sz="2200" cap="none" dirty="0"/>
              <a:t>Family-focused</a:t>
            </a:r>
          </a:p>
        </p:txBody>
      </p:sp>
      <p:sp>
        <p:nvSpPr>
          <p:cNvPr id="5" name="Content Placeholder 2">
            <a:extLst>
              <a:ext uri="{FF2B5EF4-FFF2-40B4-BE49-F238E27FC236}">
                <a16:creationId xmlns:a16="http://schemas.microsoft.com/office/drawing/2014/main" id="{6AA52BB8-D422-9C42-8E3E-00A206FBFC7D}"/>
              </a:ext>
            </a:extLst>
          </p:cNvPr>
          <p:cNvSpPr txBox="1">
            <a:spLocks/>
          </p:cNvSpPr>
          <p:nvPr/>
        </p:nvSpPr>
        <p:spPr>
          <a:xfrm>
            <a:off x="4439311" y="1817133"/>
            <a:ext cx="3498572" cy="441068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en-US" sz="2400" u="sng" cap="none" dirty="0">
                <a:solidFill>
                  <a:srgbClr val="307002"/>
                </a:solidFill>
              </a:rPr>
              <a:t>Overarching Army Values</a:t>
            </a:r>
          </a:p>
          <a:p>
            <a:pPr marL="287338" lvl="1" indent="-173038">
              <a:buClr>
                <a:srgbClr val="307002"/>
              </a:buClr>
            </a:pPr>
            <a:r>
              <a:rPr lang="en-US" sz="2200" cap="none" dirty="0">
                <a:solidFill>
                  <a:srgbClr val="307002"/>
                </a:solidFill>
              </a:rPr>
              <a:t>Duty</a:t>
            </a:r>
          </a:p>
          <a:p>
            <a:pPr marL="287338" lvl="1" indent="-173038">
              <a:buClr>
                <a:srgbClr val="307002"/>
              </a:buClr>
            </a:pPr>
            <a:r>
              <a:rPr lang="en-US" sz="2200" cap="none" dirty="0">
                <a:solidFill>
                  <a:srgbClr val="307002"/>
                </a:solidFill>
              </a:rPr>
              <a:t>Honor</a:t>
            </a:r>
          </a:p>
          <a:p>
            <a:pPr marL="287338" lvl="1" indent="-173038">
              <a:buClr>
                <a:srgbClr val="307002"/>
              </a:buClr>
            </a:pPr>
            <a:r>
              <a:rPr lang="en-US" sz="2200" cap="none" dirty="0">
                <a:solidFill>
                  <a:srgbClr val="307002"/>
                </a:solidFill>
              </a:rPr>
              <a:t>Loyalty</a:t>
            </a:r>
          </a:p>
          <a:p>
            <a:pPr marL="287338" lvl="1" indent="-173038">
              <a:buClr>
                <a:srgbClr val="307002"/>
              </a:buClr>
            </a:pPr>
            <a:r>
              <a:rPr lang="en-US" sz="2200" cap="none" dirty="0">
                <a:solidFill>
                  <a:srgbClr val="307002"/>
                </a:solidFill>
              </a:rPr>
              <a:t>Respect</a:t>
            </a:r>
          </a:p>
          <a:p>
            <a:pPr marL="287338" lvl="1" indent="-173038">
              <a:buClr>
                <a:srgbClr val="307002"/>
              </a:buClr>
            </a:pPr>
            <a:r>
              <a:rPr lang="en-US" sz="2200" cap="none" dirty="0">
                <a:solidFill>
                  <a:srgbClr val="307002"/>
                </a:solidFill>
              </a:rPr>
              <a:t>Integrity</a:t>
            </a:r>
          </a:p>
          <a:p>
            <a:pPr marL="287338" lvl="1" indent="-173038">
              <a:buClr>
                <a:srgbClr val="307002"/>
              </a:buClr>
            </a:pPr>
            <a:r>
              <a:rPr lang="en-US" sz="2200" cap="none" dirty="0">
                <a:solidFill>
                  <a:srgbClr val="307002"/>
                </a:solidFill>
              </a:rPr>
              <a:t>Selfless Service</a:t>
            </a:r>
          </a:p>
          <a:p>
            <a:pPr marL="287338" lvl="1" indent="-173038">
              <a:buClr>
                <a:srgbClr val="307002"/>
              </a:buClr>
            </a:pPr>
            <a:r>
              <a:rPr lang="en-US" sz="2200" cap="none" dirty="0">
                <a:solidFill>
                  <a:srgbClr val="307002"/>
                </a:solidFill>
              </a:rPr>
              <a:t>Personal Courage</a:t>
            </a:r>
            <a:endParaRPr lang="en-US" sz="2000" cap="none" dirty="0">
              <a:solidFill>
                <a:srgbClr val="307002"/>
              </a:solidFill>
            </a:endParaRPr>
          </a:p>
        </p:txBody>
      </p:sp>
      <p:pic>
        <p:nvPicPr>
          <p:cNvPr id="6" name="Picture 5">
            <a:extLst>
              <a:ext uri="{FF2B5EF4-FFF2-40B4-BE49-F238E27FC236}">
                <a16:creationId xmlns:a16="http://schemas.microsoft.com/office/drawing/2014/main" id="{41599614-C44D-9140-A10F-86E4E999FA56}"/>
              </a:ext>
            </a:extLst>
          </p:cNvPr>
          <p:cNvPicPr>
            <a:picLocks noChangeAspect="1"/>
          </p:cNvPicPr>
          <p:nvPr/>
        </p:nvPicPr>
        <p:blipFill rotWithShape="1">
          <a:blip r:embed="rId3"/>
          <a:srcRect t="-17510" b="-1"/>
          <a:stretch/>
        </p:blipFill>
        <p:spPr>
          <a:xfrm>
            <a:off x="10366528" y="1"/>
            <a:ext cx="1717444" cy="555584"/>
          </a:xfrm>
          <a:prstGeom prst="rect">
            <a:avLst/>
          </a:prstGeom>
          <a:solidFill>
            <a:srgbClr val="FFFFFF"/>
          </a:solidFill>
        </p:spPr>
      </p:pic>
      <p:cxnSp>
        <p:nvCxnSpPr>
          <p:cNvPr id="8" name="Straight Arrow Connector 7">
            <a:extLst>
              <a:ext uri="{FF2B5EF4-FFF2-40B4-BE49-F238E27FC236}">
                <a16:creationId xmlns:a16="http://schemas.microsoft.com/office/drawing/2014/main" id="{409CE7E5-F62C-A842-9436-7EAEA261A4FC}"/>
              </a:ext>
            </a:extLst>
          </p:cNvPr>
          <p:cNvCxnSpPr>
            <a:cxnSpLocks/>
          </p:cNvCxnSpPr>
          <p:nvPr/>
        </p:nvCxnSpPr>
        <p:spPr>
          <a:xfrm>
            <a:off x="5393803" y="2581154"/>
            <a:ext cx="2812648" cy="0"/>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9" name="Straight Arrow Connector 8">
            <a:extLst>
              <a:ext uri="{FF2B5EF4-FFF2-40B4-BE49-F238E27FC236}">
                <a16:creationId xmlns:a16="http://schemas.microsoft.com/office/drawing/2014/main" id="{35B96DCB-9EC2-8647-A2A2-A9046CAFB93B}"/>
              </a:ext>
            </a:extLst>
          </p:cNvPr>
          <p:cNvCxnSpPr>
            <a:cxnSpLocks/>
          </p:cNvCxnSpPr>
          <p:nvPr/>
        </p:nvCxnSpPr>
        <p:spPr>
          <a:xfrm>
            <a:off x="5382228" y="2592729"/>
            <a:ext cx="2882096" cy="1064871"/>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CBF4AABF-76EA-B948-BD20-51B5884E2914}"/>
              </a:ext>
            </a:extLst>
          </p:cNvPr>
          <p:cNvCxnSpPr>
            <a:cxnSpLocks/>
          </p:cNvCxnSpPr>
          <p:nvPr/>
        </p:nvCxnSpPr>
        <p:spPr>
          <a:xfrm>
            <a:off x="5393803" y="2604304"/>
            <a:ext cx="2861982" cy="1568538"/>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a:extLst>
              <a:ext uri="{FF2B5EF4-FFF2-40B4-BE49-F238E27FC236}">
                <a16:creationId xmlns:a16="http://schemas.microsoft.com/office/drawing/2014/main" id="{8C8A293D-34C9-6A40-936E-8CC6483964B9}"/>
              </a:ext>
            </a:extLst>
          </p:cNvPr>
          <p:cNvCxnSpPr>
            <a:cxnSpLocks/>
          </p:cNvCxnSpPr>
          <p:nvPr/>
        </p:nvCxnSpPr>
        <p:spPr>
          <a:xfrm flipV="1">
            <a:off x="6904299" y="2604304"/>
            <a:ext cx="1302152" cy="2817032"/>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13" name="Straight Arrow Connector 12">
            <a:extLst>
              <a:ext uri="{FF2B5EF4-FFF2-40B4-BE49-F238E27FC236}">
                <a16:creationId xmlns:a16="http://schemas.microsoft.com/office/drawing/2014/main" id="{84253458-2460-0640-A2E6-A0597C526BE3}"/>
              </a:ext>
            </a:extLst>
          </p:cNvPr>
          <p:cNvCxnSpPr>
            <a:cxnSpLocks/>
          </p:cNvCxnSpPr>
          <p:nvPr/>
        </p:nvCxnSpPr>
        <p:spPr>
          <a:xfrm flipV="1">
            <a:off x="5555673" y="2618160"/>
            <a:ext cx="2650778" cy="457550"/>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a:extLst>
              <a:ext uri="{FF2B5EF4-FFF2-40B4-BE49-F238E27FC236}">
                <a16:creationId xmlns:a16="http://schemas.microsoft.com/office/drawing/2014/main" id="{984A96D0-7B86-A641-AF41-85B97D172EF0}"/>
              </a:ext>
            </a:extLst>
          </p:cNvPr>
          <p:cNvCxnSpPr>
            <a:cxnSpLocks/>
          </p:cNvCxnSpPr>
          <p:nvPr/>
        </p:nvCxnSpPr>
        <p:spPr>
          <a:xfrm flipV="1">
            <a:off x="5662880" y="2615732"/>
            <a:ext cx="2543571" cy="932113"/>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17" name="Straight Arrow Connector 16">
            <a:extLst>
              <a:ext uri="{FF2B5EF4-FFF2-40B4-BE49-F238E27FC236}">
                <a16:creationId xmlns:a16="http://schemas.microsoft.com/office/drawing/2014/main" id="{93D3FB76-466D-F647-96A7-CD3D83BCD45F}"/>
              </a:ext>
            </a:extLst>
          </p:cNvPr>
          <p:cNvCxnSpPr>
            <a:cxnSpLocks/>
          </p:cNvCxnSpPr>
          <p:nvPr/>
        </p:nvCxnSpPr>
        <p:spPr>
          <a:xfrm>
            <a:off x="5568006" y="3090294"/>
            <a:ext cx="2720985" cy="1956617"/>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20" name="Straight Arrow Connector 19">
            <a:extLst>
              <a:ext uri="{FF2B5EF4-FFF2-40B4-BE49-F238E27FC236}">
                <a16:creationId xmlns:a16="http://schemas.microsoft.com/office/drawing/2014/main" id="{CC0DB0EB-FE58-9B42-A10B-95563256EAEA}"/>
              </a:ext>
            </a:extLst>
          </p:cNvPr>
          <p:cNvCxnSpPr>
            <a:cxnSpLocks/>
          </p:cNvCxnSpPr>
          <p:nvPr/>
        </p:nvCxnSpPr>
        <p:spPr>
          <a:xfrm>
            <a:off x="5652068" y="3562430"/>
            <a:ext cx="2626111" cy="1495853"/>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23" name="Straight Arrow Connector 22">
            <a:extLst>
              <a:ext uri="{FF2B5EF4-FFF2-40B4-BE49-F238E27FC236}">
                <a16:creationId xmlns:a16="http://schemas.microsoft.com/office/drawing/2014/main" id="{F69CC0AD-88F7-0044-A044-BE0411C4D91E}"/>
              </a:ext>
            </a:extLst>
          </p:cNvPr>
          <p:cNvCxnSpPr>
            <a:cxnSpLocks/>
          </p:cNvCxnSpPr>
          <p:nvPr/>
        </p:nvCxnSpPr>
        <p:spPr>
          <a:xfrm flipV="1">
            <a:off x="5662880" y="3118336"/>
            <a:ext cx="2543571" cy="449679"/>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26" name="Straight Arrow Connector 25">
            <a:extLst>
              <a:ext uri="{FF2B5EF4-FFF2-40B4-BE49-F238E27FC236}">
                <a16:creationId xmlns:a16="http://schemas.microsoft.com/office/drawing/2014/main" id="{74FABBDC-3A81-BE4F-829B-676B44EC84A4}"/>
              </a:ext>
            </a:extLst>
          </p:cNvPr>
          <p:cNvCxnSpPr>
            <a:cxnSpLocks/>
          </p:cNvCxnSpPr>
          <p:nvPr/>
        </p:nvCxnSpPr>
        <p:spPr>
          <a:xfrm flipV="1">
            <a:off x="5745420" y="3657600"/>
            <a:ext cx="2461031" cy="339925"/>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28" name="Straight Arrow Connector 27">
            <a:extLst>
              <a:ext uri="{FF2B5EF4-FFF2-40B4-BE49-F238E27FC236}">
                <a16:creationId xmlns:a16="http://schemas.microsoft.com/office/drawing/2014/main" id="{A5B8FA09-F785-494E-B7C6-A77A5749241B}"/>
              </a:ext>
            </a:extLst>
          </p:cNvPr>
          <p:cNvCxnSpPr>
            <a:cxnSpLocks/>
          </p:cNvCxnSpPr>
          <p:nvPr/>
        </p:nvCxnSpPr>
        <p:spPr>
          <a:xfrm>
            <a:off x="5745420" y="4019981"/>
            <a:ext cx="2485698" cy="1054972"/>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31" name="Straight Arrow Connector 30">
            <a:extLst>
              <a:ext uri="{FF2B5EF4-FFF2-40B4-BE49-F238E27FC236}">
                <a16:creationId xmlns:a16="http://schemas.microsoft.com/office/drawing/2014/main" id="{972233E7-B5C2-1F4B-A513-7CFCB75AB94A}"/>
              </a:ext>
            </a:extLst>
          </p:cNvPr>
          <p:cNvCxnSpPr>
            <a:cxnSpLocks/>
          </p:cNvCxnSpPr>
          <p:nvPr/>
        </p:nvCxnSpPr>
        <p:spPr>
          <a:xfrm flipV="1">
            <a:off x="6594764" y="2615732"/>
            <a:ext cx="1589293" cy="2317624"/>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35" name="Straight Arrow Connector 34">
            <a:extLst>
              <a:ext uri="{FF2B5EF4-FFF2-40B4-BE49-F238E27FC236}">
                <a16:creationId xmlns:a16="http://schemas.microsoft.com/office/drawing/2014/main" id="{624D1DB0-1DD3-3E49-9FA1-BF761088CDF6}"/>
              </a:ext>
            </a:extLst>
          </p:cNvPr>
          <p:cNvCxnSpPr>
            <a:cxnSpLocks/>
          </p:cNvCxnSpPr>
          <p:nvPr/>
        </p:nvCxnSpPr>
        <p:spPr>
          <a:xfrm flipV="1">
            <a:off x="6594764" y="3125164"/>
            <a:ext cx="1589293" cy="1819620"/>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38" name="Straight Arrow Connector 37">
            <a:extLst>
              <a:ext uri="{FF2B5EF4-FFF2-40B4-BE49-F238E27FC236}">
                <a16:creationId xmlns:a16="http://schemas.microsoft.com/office/drawing/2014/main" id="{E1091728-5FC2-B641-B566-ADD0F29D848A}"/>
              </a:ext>
            </a:extLst>
          </p:cNvPr>
          <p:cNvCxnSpPr>
            <a:cxnSpLocks/>
          </p:cNvCxnSpPr>
          <p:nvPr/>
        </p:nvCxnSpPr>
        <p:spPr>
          <a:xfrm flipV="1">
            <a:off x="6594764" y="4213200"/>
            <a:ext cx="1661021" cy="743160"/>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41" name="Straight Arrow Connector 40">
            <a:extLst>
              <a:ext uri="{FF2B5EF4-FFF2-40B4-BE49-F238E27FC236}">
                <a16:creationId xmlns:a16="http://schemas.microsoft.com/office/drawing/2014/main" id="{958D127A-0BDA-E64E-9CA9-A8856765C33C}"/>
              </a:ext>
            </a:extLst>
          </p:cNvPr>
          <p:cNvCxnSpPr>
            <a:cxnSpLocks/>
          </p:cNvCxnSpPr>
          <p:nvPr/>
        </p:nvCxnSpPr>
        <p:spPr>
          <a:xfrm>
            <a:off x="6594764" y="4962589"/>
            <a:ext cx="1661021" cy="145157"/>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44" name="Straight Arrow Connector 43">
            <a:extLst>
              <a:ext uri="{FF2B5EF4-FFF2-40B4-BE49-F238E27FC236}">
                <a16:creationId xmlns:a16="http://schemas.microsoft.com/office/drawing/2014/main" id="{09590D36-317A-154B-9826-08488A9A6A28}"/>
              </a:ext>
            </a:extLst>
          </p:cNvPr>
          <p:cNvCxnSpPr>
            <a:cxnSpLocks/>
          </p:cNvCxnSpPr>
          <p:nvPr/>
        </p:nvCxnSpPr>
        <p:spPr>
          <a:xfrm flipV="1">
            <a:off x="6904299" y="3671456"/>
            <a:ext cx="1302152" cy="1756709"/>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47" name="Straight Arrow Connector 46">
            <a:extLst>
              <a:ext uri="{FF2B5EF4-FFF2-40B4-BE49-F238E27FC236}">
                <a16:creationId xmlns:a16="http://schemas.microsoft.com/office/drawing/2014/main" id="{F7442AAB-27FE-C04F-9E55-460B08A749AF}"/>
              </a:ext>
            </a:extLst>
          </p:cNvPr>
          <p:cNvCxnSpPr>
            <a:cxnSpLocks/>
          </p:cNvCxnSpPr>
          <p:nvPr/>
        </p:nvCxnSpPr>
        <p:spPr>
          <a:xfrm flipV="1">
            <a:off x="6904299" y="5134013"/>
            <a:ext cx="1351486" cy="294153"/>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50" name="Straight Arrow Connector 49">
            <a:extLst>
              <a:ext uri="{FF2B5EF4-FFF2-40B4-BE49-F238E27FC236}">
                <a16:creationId xmlns:a16="http://schemas.microsoft.com/office/drawing/2014/main" id="{DB9E6791-146E-614B-8FB5-BD4D91BAA529}"/>
              </a:ext>
            </a:extLst>
          </p:cNvPr>
          <p:cNvCxnSpPr>
            <a:cxnSpLocks/>
          </p:cNvCxnSpPr>
          <p:nvPr/>
        </p:nvCxnSpPr>
        <p:spPr>
          <a:xfrm flipV="1">
            <a:off x="5745420" y="2626032"/>
            <a:ext cx="2438637" cy="1393949"/>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53" name="Straight Arrow Connector 52">
            <a:extLst>
              <a:ext uri="{FF2B5EF4-FFF2-40B4-BE49-F238E27FC236}">
                <a16:creationId xmlns:a16="http://schemas.microsoft.com/office/drawing/2014/main" id="{90749B83-20A5-C048-9732-93D2447FD73B}"/>
              </a:ext>
            </a:extLst>
          </p:cNvPr>
          <p:cNvCxnSpPr>
            <a:cxnSpLocks/>
          </p:cNvCxnSpPr>
          <p:nvPr/>
        </p:nvCxnSpPr>
        <p:spPr>
          <a:xfrm flipV="1">
            <a:off x="5745420" y="2604156"/>
            <a:ext cx="2461031" cy="1887961"/>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56" name="Straight Arrow Connector 55">
            <a:extLst>
              <a:ext uri="{FF2B5EF4-FFF2-40B4-BE49-F238E27FC236}">
                <a16:creationId xmlns:a16="http://schemas.microsoft.com/office/drawing/2014/main" id="{0BB7CCFD-93CC-6644-9FB9-B80C5EFA6D59}"/>
              </a:ext>
            </a:extLst>
          </p:cNvPr>
          <p:cNvCxnSpPr>
            <a:cxnSpLocks/>
          </p:cNvCxnSpPr>
          <p:nvPr/>
        </p:nvCxnSpPr>
        <p:spPr>
          <a:xfrm flipV="1">
            <a:off x="5745420" y="3686998"/>
            <a:ext cx="2461031" cy="829861"/>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59" name="Straight Arrow Connector 58">
            <a:extLst>
              <a:ext uri="{FF2B5EF4-FFF2-40B4-BE49-F238E27FC236}">
                <a16:creationId xmlns:a16="http://schemas.microsoft.com/office/drawing/2014/main" id="{B2238206-B719-774D-AFAB-C5D91FF36ABC}"/>
              </a:ext>
            </a:extLst>
          </p:cNvPr>
          <p:cNvCxnSpPr>
            <a:cxnSpLocks/>
          </p:cNvCxnSpPr>
          <p:nvPr/>
        </p:nvCxnSpPr>
        <p:spPr>
          <a:xfrm>
            <a:off x="5745420" y="4520159"/>
            <a:ext cx="2485698" cy="590641"/>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63" name="Straight Arrow Connector 62">
            <a:extLst>
              <a:ext uri="{FF2B5EF4-FFF2-40B4-BE49-F238E27FC236}">
                <a16:creationId xmlns:a16="http://schemas.microsoft.com/office/drawing/2014/main" id="{DBDF3795-B8C8-1B49-8F94-8DB5FDF9676A}"/>
              </a:ext>
            </a:extLst>
          </p:cNvPr>
          <p:cNvCxnSpPr>
            <a:cxnSpLocks/>
          </p:cNvCxnSpPr>
          <p:nvPr/>
        </p:nvCxnSpPr>
        <p:spPr>
          <a:xfrm flipV="1">
            <a:off x="5745420" y="3157754"/>
            <a:ext cx="2366666" cy="1359105"/>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66" name="Straight Arrow Connector 65">
            <a:extLst>
              <a:ext uri="{FF2B5EF4-FFF2-40B4-BE49-F238E27FC236}">
                <a16:creationId xmlns:a16="http://schemas.microsoft.com/office/drawing/2014/main" id="{B591C3DC-AA2C-8D48-9FB0-87790FF59997}"/>
              </a:ext>
            </a:extLst>
          </p:cNvPr>
          <p:cNvCxnSpPr>
            <a:cxnSpLocks/>
          </p:cNvCxnSpPr>
          <p:nvPr/>
        </p:nvCxnSpPr>
        <p:spPr>
          <a:xfrm>
            <a:off x="5393803" y="2603576"/>
            <a:ext cx="2870521" cy="2443335"/>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69" name="Straight Arrow Connector 68">
            <a:extLst>
              <a:ext uri="{FF2B5EF4-FFF2-40B4-BE49-F238E27FC236}">
                <a16:creationId xmlns:a16="http://schemas.microsoft.com/office/drawing/2014/main" id="{4295C0D7-C8AB-DD45-9796-09BCE9B1B0F7}"/>
              </a:ext>
            </a:extLst>
          </p:cNvPr>
          <p:cNvCxnSpPr>
            <a:cxnSpLocks/>
          </p:cNvCxnSpPr>
          <p:nvPr/>
        </p:nvCxnSpPr>
        <p:spPr>
          <a:xfrm>
            <a:off x="5673449" y="3574843"/>
            <a:ext cx="2510608" cy="70346"/>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72" name="Straight Arrow Connector 71">
            <a:extLst>
              <a:ext uri="{FF2B5EF4-FFF2-40B4-BE49-F238E27FC236}">
                <a16:creationId xmlns:a16="http://schemas.microsoft.com/office/drawing/2014/main" id="{E5133E71-9987-6A4A-AA45-899B093B17C3}"/>
              </a:ext>
            </a:extLst>
          </p:cNvPr>
          <p:cNvCxnSpPr>
            <a:cxnSpLocks/>
          </p:cNvCxnSpPr>
          <p:nvPr/>
        </p:nvCxnSpPr>
        <p:spPr>
          <a:xfrm>
            <a:off x="5662880" y="3573275"/>
            <a:ext cx="2543571" cy="636625"/>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cxnSp>
        <p:nvCxnSpPr>
          <p:cNvPr id="75" name="Straight Arrow Connector 74">
            <a:extLst>
              <a:ext uri="{FF2B5EF4-FFF2-40B4-BE49-F238E27FC236}">
                <a16:creationId xmlns:a16="http://schemas.microsoft.com/office/drawing/2014/main" id="{3D844E81-A622-4C45-8726-22976F30C346}"/>
              </a:ext>
            </a:extLst>
          </p:cNvPr>
          <p:cNvCxnSpPr>
            <a:cxnSpLocks/>
          </p:cNvCxnSpPr>
          <p:nvPr/>
        </p:nvCxnSpPr>
        <p:spPr>
          <a:xfrm flipV="1">
            <a:off x="6928498" y="4250793"/>
            <a:ext cx="1276940" cy="1181972"/>
          </a:xfrm>
          <a:prstGeom prst="straightConnector1">
            <a:avLst/>
          </a:prstGeom>
          <a:ln w="31750">
            <a:solidFill>
              <a:srgbClr val="045702"/>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811771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4F26-249A-1145-9CA6-80E68E480DEC}"/>
              </a:ext>
            </a:extLst>
          </p:cNvPr>
          <p:cNvSpPr>
            <a:spLocks noGrp="1"/>
          </p:cNvSpPr>
          <p:nvPr>
            <p:ph type="title"/>
          </p:nvPr>
        </p:nvSpPr>
        <p:spPr>
          <a:xfrm>
            <a:off x="1" y="15012"/>
            <a:ext cx="12192000" cy="1596177"/>
          </a:xfrm>
        </p:spPr>
        <p:txBody>
          <a:bodyPr/>
          <a:lstStyle/>
          <a:p>
            <a:r>
              <a:rPr lang="en-US" dirty="0"/>
              <a:t>TWC – Military program overview</a:t>
            </a:r>
          </a:p>
        </p:txBody>
      </p:sp>
      <p:graphicFrame>
        <p:nvGraphicFramePr>
          <p:cNvPr id="5" name="Table 4">
            <a:extLst>
              <a:ext uri="{FF2B5EF4-FFF2-40B4-BE49-F238E27FC236}">
                <a16:creationId xmlns:a16="http://schemas.microsoft.com/office/drawing/2014/main" id="{33FED919-AC8F-EB4C-A1D0-DA49F7D5F670}"/>
              </a:ext>
            </a:extLst>
          </p:cNvPr>
          <p:cNvGraphicFramePr>
            <a:graphicFrameLocks noGrp="1"/>
          </p:cNvGraphicFramePr>
          <p:nvPr>
            <p:extLst>
              <p:ext uri="{D42A27DB-BD31-4B8C-83A1-F6EECF244321}">
                <p14:modId xmlns:p14="http://schemas.microsoft.com/office/powerpoint/2010/main" val="1416604339"/>
              </p:ext>
            </p:extLst>
          </p:nvPr>
        </p:nvGraphicFramePr>
        <p:xfrm>
          <a:off x="351267" y="1403052"/>
          <a:ext cx="11449877" cy="5165345"/>
        </p:xfrm>
        <a:graphic>
          <a:graphicData uri="http://schemas.openxmlformats.org/drawingml/2006/table">
            <a:tbl>
              <a:tblPr firstRow="1" firstCol="1" bandRow="1">
                <a:tableStyleId>{10A1B5D5-9B99-4C35-A422-299274C87663}</a:tableStyleId>
              </a:tblPr>
              <a:tblGrid>
                <a:gridCol w="2613559">
                  <a:extLst>
                    <a:ext uri="{9D8B030D-6E8A-4147-A177-3AD203B41FA5}">
                      <a16:colId xmlns:a16="http://schemas.microsoft.com/office/drawing/2014/main" val="3281783940"/>
                    </a:ext>
                  </a:extLst>
                </a:gridCol>
                <a:gridCol w="4781270">
                  <a:extLst>
                    <a:ext uri="{9D8B030D-6E8A-4147-A177-3AD203B41FA5}">
                      <a16:colId xmlns:a16="http://schemas.microsoft.com/office/drawing/2014/main" val="1324317925"/>
                    </a:ext>
                  </a:extLst>
                </a:gridCol>
                <a:gridCol w="4055048">
                  <a:extLst>
                    <a:ext uri="{9D8B030D-6E8A-4147-A177-3AD203B41FA5}">
                      <a16:colId xmlns:a16="http://schemas.microsoft.com/office/drawing/2014/main" val="2759883893"/>
                    </a:ext>
                  </a:extLst>
                </a:gridCol>
              </a:tblGrid>
              <a:tr h="268566">
                <a:tc>
                  <a:txBody>
                    <a:bodyPr/>
                    <a:lstStyle/>
                    <a:p>
                      <a:pPr marL="0" marR="0">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tc>
                <a:tc gridSpan="2">
                  <a:txBody>
                    <a:bodyPr/>
                    <a:lstStyle/>
                    <a:p>
                      <a:pPr marL="0" marR="0" algn="ctr">
                        <a:spcBef>
                          <a:spcPts val="0"/>
                        </a:spcBef>
                        <a:spcAft>
                          <a:spcPts val="0"/>
                        </a:spcAft>
                      </a:pPr>
                      <a:r>
                        <a:rPr lang="en-US" sz="2400" dirty="0">
                          <a:effectLst/>
                        </a:rPr>
                        <a:t>CULMINATING ACTIVITIES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tc hMerge="1">
                  <a:txBody>
                    <a:bodyPr/>
                    <a:lstStyle/>
                    <a:p>
                      <a:endParaRPr lang="en-US"/>
                    </a:p>
                  </a:txBody>
                  <a:tcPr/>
                </a:tc>
                <a:extLst>
                  <a:ext uri="{0D108BD9-81ED-4DB2-BD59-A6C34878D82A}">
                    <a16:rowId xmlns:a16="http://schemas.microsoft.com/office/drawing/2014/main" val="3202417361"/>
                  </a:ext>
                </a:extLst>
              </a:tr>
              <a:tr h="268566">
                <a:tc>
                  <a:txBody>
                    <a:bodyPr/>
                    <a:lstStyle/>
                    <a:p>
                      <a:pPr marL="0" marR="0" algn="ctr">
                        <a:spcBef>
                          <a:spcPts val="0"/>
                        </a:spcBef>
                        <a:spcAft>
                          <a:spcPts val="0"/>
                        </a:spcAft>
                      </a:pPr>
                      <a:r>
                        <a:rPr lang="en-US" sz="2400" dirty="0">
                          <a:effectLst/>
                        </a:rPr>
                        <a:t>MODULE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tc>
                <a:tc>
                  <a:txBody>
                    <a:bodyPr/>
                    <a:lstStyle/>
                    <a:p>
                      <a:pPr marL="0" marR="0" algn="ctr">
                        <a:spcBef>
                          <a:spcPts val="0"/>
                        </a:spcBef>
                        <a:spcAft>
                          <a:spcPts val="0"/>
                        </a:spcAft>
                      </a:pPr>
                      <a:r>
                        <a:rPr lang="en-US" sz="2400" i="1" dirty="0">
                          <a:effectLst/>
                        </a:rPr>
                        <a:t>Parents</a:t>
                      </a:r>
                      <a:endPar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tc>
                  <a:txBody>
                    <a:bodyPr/>
                    <a:lstStyle/>
                    <a:p>
                      <a:pPr marL="0" marR="0" algn="ctr">
                        <a:spcBef>
                          <a:spcPts val="0"/>
                        </a:spcBef>
                        <a:spcAft>
                          <a:spcPts val="0"/>
                        </a:spcAft>
                      </a:pPr>
                      <a:r>
                        <a:rPr lang="en-US" sz="2400" i="1" dirty="0">
                          <a:effectLst/>
                        </a:rPr>
                        <a:t>Children</a:t>
                      </a:r>
                      <a:endPar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extLst>
                  <a:ext uri="{0D108BD9-81ED-4DB2-BD59-A6C34878D82A}">
                    <a16:rowId xmlns:a16="http://schemas.microsoft.com/office/drawing/2014/main" val="1094108999"/>
                  </a:ext>
                </a:extLst>
              </a:tr>
              <a:tr h="537133">
                <a:tc>
                  <a:txBody>
                    <a:bodyPr/>
                    <a:lstStyle/>
                    <a:p>
                      <a:pPr marL="0" marR="0">
                        <a:spcBef>
                          <a:spcPts val="0"/>
                        </a:spcBef>
                        <a:spcAft>
                          <a:spcPts val="0"/>
                        </a:spcAft>
                      </a:pPr>
                      <a:r>
                        <a:rPr lang="en-US" sz="1800" dirty="0">
                          <a:effectLst/>
                        </a:rPr>
                        <a:t>Goal Setting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tc gridSpan="2">
                  <a:txBody>
                    <a:bodyPr/>
                    <a:lstStyle/>
                    <a:p>
                      <a:pPr marL="0" marR="0" algn="ctr">
                        <a:spcBef>
                          <a:spcPts val="0"/>
                        </a:spcBef>
                        <a:spcAft>
                          <a:spcPts val="0"/>
                        </a:spcAft>
                      </a:pPr>
                      <a:r>
                        <a:rPr lang="en-US" sz="1800" dirty="0">
                          <a:effectLst/>
                        </a:rPr>
                        <a:t>Writing SMART goals in retreat diary</a:t>
                      </a:r>
                    </a:p>
                    <a:p>
                      <a:pPr marL="0" marR="0" algn="ctr">
                        <a:spcBef>
                          <a:spcPts val="0"/>
                        </a:spcBef>
                        <a:spcAft>
                          <a:spcPts val="0"/>
                        </a:spcAft>
                      </a:pPr>
                      <a:r>
                        <a:rPr lang="en-US" sz="1800" dirty="0">
                          <a:effectLst/>
                        </a:rPr>
                        <a:t>Create family goals on a poster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tc hMerge="1">
                  <a:txBody>
                    <a:bodyPr/>
                    <a:lstStyle/>
                    <a:p>
                      <a:endParaRPr lang="en-US"/>
                    </a:p>
                  </a:txBody>
                  <a:tcPr/>
                </a:tc>
                <a:extLst>
                  <a:ext uri="{0D108BD9-81ED-4DB2-BD59-A6C34878D82A}">
                    <a16:rowId xmlns:a16="http://schemas.microsoft.com/office/drawing/2014/main" val="501431389"/>
                  </a:ext>
                </a:extLst>
              </a:tr>
              <a:tr h="805700">
                <a:tc>
                  <a:txBody>
                    <a:bodyPr/>
                    <a:lstStyle/>
                    <a:p>
                      <a:pPr marL="0" marR="0">
                        <a:spcBef>
                          <a:spcPts val="0"/>
                        </a:spcBef>
                        <a:spcAft>
                          <a:spcPts val="0"/>
                        </a:spcAft>
                      </a:pPr>
                      <a:r>
                        <a:rPr lang="en-US" sz="1800" dirty="0">
                          <a:effectLst/>
                        </a:rPr>
                        <a:t>Healthy Relationships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tc>
                  <a:txBody>
                    <a:bodyPr/>
                    <a:lstStyle/>
                    <a:p>
                      <a:pPr marL="0" marR="0" algn="ctr">
                        <a:spcBef>
                          <a:spcPts val="0"/>
                        </a:spcBef>
                        <a:spcAft>
                          <a:spcPts val="0"/>
                        </a:spcAft>
                      </a:pPr>
                      <a:r>
                        <a:rPr lang="en-US" sz="1800" dirty="0">
                          <a:effectLst/>
                        </a:rPr>
                        <a:t>Parents identify family activities can do with Soldier and when Soldier is gone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tc>
                  <a:txBody>
                    <a:bodyPr/>
                    <a:lstStyle/>
                    <a:p>
                      <a:pPr marL="0" marR="0" algn="ctr">
                        <a:spcBef>
                          <a:spcPts val="0"/>
                        </a:spcBef>
                        <a:spcAft>
                          <a:spcPts val="0"/>
                        </a:spcAft>
                      </a:pPr>
                      <a:r>
                        <a:rPr lang="en-US" sz="1800" dirty="0">
                          <a:effectLst/>
                        </a:rPr>
                        <a:t>Children will make cards for parents and siblings to communicate love for them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extLst>
                  <a:ext uri="{0D108BD9-81ED-4DB2-BD59-A6C34878D82A}">
                    <a16:rowId xmlns:a16="http://schemas.microsoft.com/office/drawing/2014/main" val="2172498986"/>
                  </a:ext>
                </a:extLst>
              </a:tr>
              <a:tr h="610605">
                <a:tc>
                  <a:txBody>
                    <a:bodyPr/>
                    <a:lstStyle/>
                    <a:p>
                      <a:pPr marL="0" marR="0">
                        <a:spcBef>
                          <a:spcPts val="0"/>
                        </a:spcBef>
                        <a:spcAft>
                          <a:spcPts val="0"/>
                        </a:spcAft>
                      </a:pPr>
                      <a:r>
                        <a:rPr lang="en-US" sz="1800">
                          <a:effectLst/>
                        </a:rPr>
                        <a:t>Communication Skills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tc>
                  <a:txBody>
                    <a:bodyPr/>
                    <a:lstStyle/>
                    <a:p>
                      <a:pPr marL="0" marR="0" algn="ctr">
                        <a:spcBef>
                          <a:spcPts val="0"/>
                        </a:spcBef>
                        <a:spcAft>
                          <a:spcPts val="0"/>
                        </a:spcAft>
                      </a:pPr>
                      <a:r>
                        <a:rPr lang="en-US" sz="1800" dirty="0">
                          <a:effectLst/>
                        </a:rPr>
                        <a:t>Parents practice “I” messages and listening skills with different practical role play scenarios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tc>
                  <a:txBody>
                    <a:bodyPr/>
                    <a:lstStyle/>
                    <a:p>
                      <a:pPr marL="0" marR="0" algn="ctr">
                        <a:spcBef>
                          <a:spcPts val="0"/>
                        </a:spcBef>
                        <a:spcAft>
                          <a:spcPts val="0"/>
                        </a:spcAft>
                      </a:pPr>
                      <a:r>
                        <a:rPr lang="en-US" sz="1800" dirty="0">
                          <a:effectLst/>
                        </a:rPr>
                        <a:t>Games (e.g., Charades and Landmines)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extLst>
                  <a:ext uri="{0D108BD9-81ED-4DB2-BD59-A6C34878D82A}">
                    <a16:rowId xmlns:a16="http://schemas.microsoft.com/office/drawing/2014/main" val="4232113354"/>
                  </a:ext>
                </a:extLst>
              </a:tr>
              <a:tr h="537133">
                <a:tc>
                  <a:txBody>
                    <a:bodyPr/>
                    <a:lstStyle/>
                    <a:p>
                      <a:pPr marL="0" marR="0">
                        <a:spcBef>
                          <a:spcPts val="0"/>
                        </a:spcBef>
                        <a:spcAft>
                          <a:spcPts val="0"/>
                        </a:spcAft>
                      </a:pPr>
                      <a:r>
                        <a:rPr lang="en-US" sz="1800">
                          <a:effectLst/>
                        </a:rPr>
                        <a:t>Stress &amp; Conflict Managing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tc gridSpan="2">
                  <a:txBody>
                    <a:bodyPr/>
                    <a:lstStyle/>
                    <a:p>
                      <a:pPr marL="0" marR="0" algn="ctr">
                        <a:spcBef>
                          <a:spcPts val="0"/>
                        </a:spcBef>
                        <a:spcAft>
                          <a:spcPts val="0"/>
                        </a:spcAft>
                      </a:pPr>
                      <a:r>
                        <a:rPr lang="en-US" sz="1800" dirty="0">
                          <a:effectLst/>
                        </a:rPr>
                        <a:t>Make stress balls as part of stress survival box</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tc hMerge="1">
                  <a:txBody>
                    <a:bodyPr/>
                    <a:lstStyle/>
                    <a:p>
                      <a:endParaRPr lang="en-US"/>
                    </a:p>
                  </a:txBody>
                  <a:tcPr/>
                </a:tc>
                <a:extLst>
                  <a:ext uri="{0D108BD9-81ED-4DB2-BD59-A6C34878D82A}">
                    <a16:rowId xmlns:a16="http://schemas.microsoft.com/office/drawing/2014/main" val="1149463930"/>
                  </a:ext>
                </a:extLst>
              </a:tr>
              <a:tr h="268566">
                <a:tc>
                  <a:txBody>
                    <a:bodyPr/>
                    <a:lstStyle/>
                    <a:p>
                      <a:pPr marL="0" marR="0">
                        <a:spcBef>
                          <a:spcPts val="0"/>
                        </a:spcBef>
                        <a:spcAft>
                          <a:spcPts val="0"/>
                        </a:spcAft>
                      </a:pPr>
                      <a:r>
                        <a:rPr lang="en-US" sz="1800">
                          <a:effectLst/>
                        </a:rPr>
                        <a:t>Problem Solving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tc gridSpan="2">
                  <a:txBody>
                    <a:bodyPr/>
                    <a:lstStyle/>
                    <a:p>
                      <a:pPr marL="0" marR="0" algn="ctr">
                        <a:spcBef>
                          <a:spcPts val="0"/>
                        </a:spcBef>
                        <a:spcAft>
                          <a:spcPts val="0"/>
                        </a:spcAft>
                      </a:pPr>
                      <a:r>
                        <a:rPr lang="en-US" sz="1800" dirty="0">
                          <a:effectLst/>
                        </a:rPr>
                        <a:t>Family works together to learn to play a new game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tc hMerge="1">
                  <a:txBody>
                    <a:bodyPr/>
                    <a:lstStyle/>
                    <a:p>
                      <a:endParaRPr lang="en-US"/>
                    </a:p>
                  </a:txBody>
                  <a:tcPr/>
                </a:tc>
                <a:extLst>
                  <a:ext uri="{0D108BD9-81ED-4DB2-BD59-A6C34878D82A}">
                    <a16:rowId xmlns:a16="http://schemas.microsoft.com/office/drawing/2014/main" val="4102141462"/>
                  </a:ext>
                </a:extLst>
              </a:tr>
              <a:tr h="268566">
                <a:tc>
                  <a:txBody>
                    <a:bodyPr/>
                    <a:lstStyle/>
                    <a:p>
                      <a:pPr marL="0" marR="0">
                        <a:spcBef>
                          <a:spcPts val="0"/>
                        </a:spcBef>
                        <a:spcAft>
                          <a:spcPts val="0"/>
                        </a:spcAft>
                      </a:pPr>
                      <a:r>
                        <a:rPr lang="en-US" sz="1800" dirty="0">
                          <a:effectLst/>
                        </a:rPr>
                        <a:t>Parenting Skills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tc>
                  <a:txBody>
                    <a:bodyPr/>
                    <a:lstStyle/>
                    <a:p>
                      <a:pPr marL="0" marR="0" algn="ctr">
                        <a:spcBef>
                          <a:spcPts val="0"/>
                        </a:spcBef>
                        <a:spcAft>
                          <a:spcPts val="0"/>
                        </a:spcAft>
                      </a:pPr>
                      <a:r>
                        <a:rPr lang="en-US" sz="1800" dirty="0">
                          <a:effectLst/>
                        </a:rPr>
                        <a:t>Complete the “Identifying Your Par. Style” handout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tc>
                  <a:txBody>
                    <a:bodyPr/>
                    <a:lstStyle/>
                    <a:p>
                      <a:pPr marL="0" marR="0" algn="ctr">
                        <a:spcBef>
                          <a:spcPts val="0"/>
                        </a:spcBef>
                        <a:spcAft>
                          <a:spcPts val="0"/>
                        </a:spcAft>
                      </a:pPr>
                      <a:r>
                        <a:rPr lang="en-US" sz="1800" dirty="0">
                          <a:effectLst/>
                        </a:rPr>
                        <a:t>Choice of activities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extLst>
                  <a:ext uri="{0D108BD9-81ED-4DB2-BD59-A6C34878D82A}">
                    <a16:rowId xmlns:a16="http://schemas.microsoft.com/office/drawing/2014/main" val="3277143079"/>
                  </a:ext>
                </a:extLst>
              </a:tr>
              <a:tr h="268566">
                <a:tc>
                  <a:txBody>
                    <a:bodyPr/>
                    <a:lstStyle/>
                    <a:p>
                      <a:pPr marL="0" marR="0">
                        <a:spcBef>
                          <a:spcPts val="0"/>
                        </a:spcBef>
                        <a:spcAft>
                          <a:spcPts val="0"/>
                        </a:spcAft>
                      </a:pPr>
                      <a:r>
                        <a:rPr lang="en-US" sz="1800" dirty="0">
                          <a:effectLst/>
                        </a:rPr>
                        <a:t>Finances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tc>
                  <a:txBody>
                    <a:bodyPr/>
                    <a:lstStyle/>
                    <a:p>
                      <a:pPr marL="0" marR="0" algn="ctr">
                        <a:spcBef>
                          <a:spcPts val="0"/>
                        </a:spcBef>
                        <a:spcAft>
                          <a:spcPts val="0"/>
                        </a:spcAft>
                      </a:pPr>
                      <a:r>
                        <a:rPr lang="en-US" sz="1800" dirty="0">
                          <a:effectLst/>
                        </a:rPr>
                        <a:t>Parents start working on a money management plan and family budget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tc>
                  <a:txBody>
                    <a:bodyPr/>
                    <a:lstStyle/>
                    <a:p>
                      <a:pPr marL="0" marR="0" algn="ctr">
                        <a:spcBef>
                          <a:spcPts val="0"/>
                        </a:spcBef>
                        <a:spcAft>
                          <a:spcPts val="0"/>
                        </a:spcAft>
                      </a:pPr>
                      <a:r>
                        <a:rPr lang="en-US" sz="1800">
                          <a:effectLst/>
                        </a:rPr>
                        <a:t>Choice of activities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extLst>
                  <a:ext uri="{0D108BD9-81ED-4DB2-BD59-A6C34878D82A}">
                    <a16:rowId xmlns:a16="http://schemas.microsoft.com/office/drawing/2014/main" val="3886144431"/>
                  </a:ext>
                </a:extLst>
              </a:tr>
              <a:tr h="268566">
                <a:tc>
                  <a:txBody>
                    <a:bodyPr/>
                    <a:lstStyle/>
                    <a:p>
                      <a:pPr marL="0" marR="0">
                        <a:spcBef>
                          <a:spcPts val="0"/>
                        </a:spcBef>
                        <a:spcAft>
                          <a:spcPts val="0"/>
                        </a:spcAft>
                      </a:pPr>
                      <a:r>
                        <a:rPr lang="en-US" sz="1800">
                          <a:effectLst/>
                        </a:rPr>
                        <a:t>Military vs Civilian Life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tc>
                  <a:txBody>
                    <a:bodyPr/>
                    <a:lstStyle/>
                    <a:p>
                      <a:pPr marL="0" marR="0" algn="ctr">
                        <a:spcBef>
                          <a:spcPts val="0"/>
                        </a:spcBef>
                        <a:spcAft>
                          <a:spcPts val="0"/>
                        </a:spcAft>
                      </a:pPr>
                      <a:r>
                        <a:rPr lang="en-US" sz="1800" dirty="0">
                          <a:effectLst/>
                        </a:rPr>
                        <a:t>TBD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tc>
                  <a:txBody>
                    <a:bodyPr/>
                    <a:lstStyle/>
                    <a:p>
                      <a:pPr marL="0" marR="0" algn="ctr">
                        <a:spcBef>
                          <a:spcPts val="0"/>
                        </a:spcBef>
                        <a:spcAft>
                          <a:spcPts val="0"/>
                        </a:spcAft>
                      </a:pPr>
                      <a:r>
                        <a:rPr lang="en-US" sz="1800" dirty="0">
                          <a:effectLst/>
                        </a:rPr>
                        <a:t>Choice of activities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extLst>
                  <a:ext uri="{0D108BD9-81ED-4DB2-BD59-A6C34878D82A}">
                    <a16:rowId xmlns:a16="http://schemas.microsoft.com/office/drawing/2014/main" val="3508849870"/>
                  </a:ext>
                </a:extLst>
              </a:tr>
              <a:tr h="268566">
                <a:tc>
                  <a:txBody>
                    <a:bodyPr/>
                    <a:lstStyle/>
                    <a:p>
                      <a:pPr marL="0" marR="0">
                        <a:spcBef>
                          <a:spcPts val="0"/>
                        </a:spcBef>
                        <a:spcAft>
                          <a:spcPts val="0"/>
                        </a:spcAft>
                      </a:pPr>
                      <a:r>
                        <a:rPr lang="en-US" sz="1800" dirty="0">
                          <a:effectLst/>
                        </a:rPr>
                        <a:t>Family Roles/S&amp;I Families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tc gridSpan="2">
                  <a:txBody>
                    <a:bodyPr/>
                    <a:lstStyle/>
                    <a:p>
                      <a:pPr marL="0" marR="0" algn="ctr">
                        <a:spcBef>
                          <a:spcPts val="0"/>
                        </a:spcBef>
                        <a:spcAft>
                          <a:spcPts val="0"/>
                        </a:spcAft>
                      </a:pPr>
                      <a:r>
                        <a:rPr lang="en-US" sz="1800" dirty="0">
                          <a:effectLst/>
                        </a:rPr>
                        <a:t>Relay Race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tc hMerge="1">
                  <a:txBody>
                    <a:bodyPr/>
                    <a:lstStyle/>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extLst>
                  <a:ext uri="{0D108BD9-81ED-4DB2-BD59-A6C34878D82A}">
                    <a16:rowId xmlns:a16="http://schemas.microsoft.com/office/drawing/2014/main" val="4211524135"/>
                  </a:ext>
                </a:extLst>
              </a:tr>
              <a:tr h="268566">
                <a:tc>
                  <a:txBody>
                    <a:bodyPr/>
                    <a:lstStyle/>
                    <a:p>
                      <a:pPr marL="0" marR="0">
                        <a:spcBef>
                          <a:spcPts val="0"/>
                        </a:spcBef>
                        <a:spcAft>
                          <a:spcPts val="0"/>
                        </a:spcAft>
                      </a:pPr>
                      <a:r>
                        <a:rPr lang="en-US" sz="1800" dirty="0">
                          <a:effectLst/>
                        </a:rPr>
                        <a:t>Self-Care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tc gridSpan="2">
                  <a:txBody>
                    <a:bodyPr/>
                    <a:lstStyle/>
                    <a:p>
                      <a:pPr marL="0" marR="0" algn="ctr">
                        <a:spcBef>
                          <a:spcPts val="0"/>
                        </a:spcBef>
                        <a:spcAft>
                          <a:spcPts val="0"/>
                        </a:spcAft>
                      </a:pPr>
                      <a:r>
                        <a:rPr lang="en-US" sz="1800" dirty="0">
                          <a:effectLst/>
                        </a:rPr>
                        <a:t>Practice self-care techniques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tc hMerge="1">
                  <a:txBody>
                    <a:bodyPr/>
                    <a:lstStyle/>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92" marR="60192" marT="0" marB="0" anchor="ctr"/>
                </a:tc>
                <a:extLst>
                  <a:ext uri="{0D108BD9-81ED-4DB2-BD59-A6C34878D82A}">
                    <a16:rowId xmlns:a16="http://schemas.microsoft.com/office/drawing/2014/main" val="2504343669"/>
                  </a:ext>
                </a:extLst>
              </a:tr>
            </a:tbl>
          </a:graphicData>
        </a:graphic>
      </p:graphicFrame>
      <p:pic>
        <p:nvPicPr>
          <p:cNvPr id="4" name="Picture 3">
            <a:extLst>
              <a:ext uri="{FF2B5EF4-FFF2-40B4-BE49-F238E27FC236}">
                <a16:creationId xmlns:a16="http://schemas.microsoft.com/office/drawing/2014/main" id="{FDAB25EE-FFF5-424F-A479-DD18E198769A}"/>
              </a:ext>
            </a:extLst>
          </p:cNvPr>
          <p:cNvPicPr>
            <a:picLocks noChangeAspect="1"/>
          </p:cNvPicPr>
          <p:nvPr/>
        </p:nvPicPr>
        <p:blipFill rotWithShape="1">
          <a:blip r:embed="rId3"/>
          <a:srcRect t="-17510" b="-1"/>
          <a:stretch/>
        </p:blipFill>
        <p:spPr>
          <a:xfrm>
            <a:off x="10366528" y="1"/>
            <a:ext cx="1717444" cy="555584"/>
          </a:xfrm>
          <a:prstGeom prst="rect">
            <a:avLst/>
          </a:prstGeom>
          <a:solidFill>
            <a:srgbClr val="FFFFFF"/>
          </a:solidFill>
        </p:spPr>
      </p:pic>
    </p:spTree>
    <p:extLst>
      <p:ext uri="{BB962C8B-B14F-4D97-AF65-F5344CB8AC3E}">
        <p14:creationId xmlns:p14="http://schemas.microsoft.com/office/powerpoint/2010/main" val="2935819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4F26-249A-1145-9CA6-80E68E480DEC}"/>
              </a:ext>
            </a:extLst>
          </p:cNvPr>
          <p:cNvSpPr>
            <a:spLocks noGrp="1"/>
          </p:cNvSpPr>
          <p:nvPr>
            <p:ph type="title"/>
          </p:nvPr>
        </p:nvSpPr>
        <p:spPr>
          <a:xfrm>
            <a:off x="913775" y="-4866"/>
            <a:ext cx="10364451" cy="1596177"/>
          </a:xfrm>
        </p:spPr>
        <p:txBody>
          <a:bodyPr/>
          <a:lstStyle/>
          <a:p>
            <a:r>
              <a:rPr lang="en-US" dirty="0"/>
              <a:t>TWC – Military overview</a:t>
            </a:r>
          </a:p>
        </p:txBody>
      </p:sp>
      <p:sp>
        <p:nvSpPr>
          <p:cNvPr id="3" name="Content Placeholder 2">
            <a:extLst>
              <a:ext uri="{FF2B5EF4-FFF2-40B4-BE49-F238E27FC236}">
                <a16:creationId xmlns:a16="http://schemas.microsoft.com/office/drawing/2014/main" id="{664206B8-8606-7141-AF50-523C80954B4D}"/>
              </a:ext>
            </a:extLst>
          </p:cNvPr>
          <p:cNvSpPr>
            <a:spLocks noGrp="1"/>
          </p:cNvSpPr>
          <p:nvPr>
            <p:ph sz="quarter" idx="13"/>
          </p:nvPr>
        </p:nvSpPr>
        <p:spPr>
          <a:xfrm>
            <a:off x="913774" y="1155454"/>
            <a:ext cx="10363826" cy="667264"/>
          </a:xfrm>
        </p:spPr>
        <p:txBody>
          <a:bodyPr>
            <a:normAutofit/>
          </a:bodyPr>
          <a:lstStyle/>
          <a:p>
            <a:pPr marL="0" indent="0" algn="ctr">
              <a:buNone/>
            </a:pPr>
            <a:r>
              <a:rPr lang="en-US" sz="2800" cap="none" dirty="0"/>
              <a:t>Module: Goal Setting – </a:t>
            </a:r>
            <a:r>
              <a:rPr lang="en-US" sz="2800" b="1" cap="none" dirty="0"/>
              <a:t>All family members</a:t>
            </a:r>
          </a:p>
          <a:p>
            <a:pPr marL="0" indent="0">
              <a:buNone/>
            </a:pPr>
            <a:endParaRPr lang="en-US" sz="2400" cap="none" dirty="0"/>
          </a:p>
          <a:p>
            <a:pPr marL="0" indent="0">
              <a:buNone/>
            </a:pPr>
            <a:endParaRPr lang="en-US" sz="2400" cap="none" dirty="0"/>
          </a:p>
        </p:txBody>
      </p:sp>
      <p:sp>
        <p:nvSpPr>
          <p:cNvPr id="5" name="Rectangle 4">
            <a:extLst>
              <a:ext uri="{FF2B5EF4-FFF2-40B4-BE49-F238E27FC236}">
                <a16:creationId xmlns:a16="http://schemas.microsoft.com/office/drawing/2014/main" id="{95792C65-4809-0249-8AA9-ECF08B772C89}"/>
              </a:ext>
            </a:extLst>
          </p:cNvPr>
          <p:cNvSpPr/>
          <p:nvPr/>
        </p:nvSpPr>
        <p:spPr>
          <a:xfrm>
            <a:off x="460357" y="2172428"/>
            <a:ext cx="11271286" cy="1323439"/>
          </a:xfrm>
          <a:prstGeom prst="rect">
            <a:avLst/>
          </a:prstGeom>
        </p:spPr>
        <p:txBody>
          <a:bodyPr wrap="square">
            <a:spAutoFit/>
          </a:bodyPr>
          <a:lstStyle/>
          <a:p>
            <a:pPr algn="ctr"/>
            <a:r>
              <a:rPr lang="en-US" sz="4000" dirty="0">
                <a:solidFill>
                  <a:schemeClr val="accent6">
                    <a:lumMod val="50000"/>
                  </a:schemeClr>
                </a:solidFill>
              </a:rPr>
              <a:t>Individuals/ Families use goal-setting principles to implement a plan for their future military experiences</a:t>
            </a:r>
            <a:endParaRPr lang="en-US" sz="40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91457C0-A944-474E-B04F-F156DAFDCEBB}"/>
              </a:ext>
            </a:extLst>
          </p:cNvPr>
          <p:cNvSpPr/>
          <p:nvPr/>
        </p:nvSpPr>
        <p:spPr>
          <a:xfrm>
            <a:off x="4758398" y="3704900"/>
            <a:ext cx="6973245" cy="2708434"/>
          </a:xfrm>
          <a:prstGeom prst="rect">
            <a:avLst/>
          </a:prstGeom>
        </p:spPr>
        <p:txBody>
          <a:bodyPr wrap="square">
            <a:spAutoFit/>
          </a:bodyPr>
          <a:lstStyle/>
          <a:p>
            <a:pPr lvl="0" algn="ctr"/>
            <a:r>
              <a:rPr lang="en-US" sz="2800" u="sng" dirty="0"/>
              <a:t>Learning Objectives</a:t>
            </a:r>
          </a:p>
          <a:p>
            <a:pPr lvl="0" algn="ctr"/>
            <a:endParaRPr lang="en-US" sz="1000" u="sng" dirty="0"/>
          </a:p>
          <a:p>
            <a:pPr marL="342900" lvl="0" indent="-342900" algn="ctr">
              <a:buFont typeface="+mj-lt"/>
              <a:buAutoNum type="arabicPeriod"/>
            </a:pPr>
            <a:r>
              <a:rPr lang="en-US" sz="2800" dirty="0"/>
              <a:t>Understand what goal setting is </a:t>
            </a:r>
            <a:br>
              <a:rPr lang="en-US" sz="2800" dirty="0"/>
            </a:br>
            <a:r>
              <a:rPr lang="en-US" sz="2800" dirty="0"/>
              <a:t>and why it’s important</a:t>
            </a:r>
          </a:p>
          <a:p>
            <a:pPr marL="342900" lvl="0" indent="-342900" algn="ctr">
              <a:buFont typeface="+mj-lt"/>
              <a:buAutoNum type="arabicPeriod"/>
            </a:pPr>
            <a:endParaRPr lang="en-US" sz="1000" dirty="0"/>
          </a:p>
          <a:p>
            <a:pPr marL="342900" lvl="0" indent="-342900" algn="ctr">
              <a:buFont typeface="+mj-lt"/>
              <a:buAutoNum type="arabicPeriod"/>
            </a:pPr>
            <a:r>
              <a:rPr lang="en-US" sz="2800" dirty="0"/>
              <a:t>Set goals for the retreat and long-term goals</a:t>
            </a:r>
          </a:p>
          <a:p>
            <a:pPr marL="342900" lvl="0" indent="-342900" algn="ctr">
              <a:buFont typeface="+mj-lt"/>
              <a:buAutoNum type="arabicPeriod"/>
            </a:pPr>
            <a:endParaRPr lang="en-US" sz="1000" dirty="0"/>
          </a:p>
          <a:p>
            <a:pPr marL="342900" lvl="0" indent="-342900" algn="ctr">
              <a:buFont typeface="+mj-lt"/>
              <a:buAutoNum type="arabicPeriod"/>
            </a:pPr>
            <a:r>
              <a:rPr lang="en-US" sz="2800" dirty="0"/>
              <a:t>Identify steps needed to achieve these goals</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screenshot of a cell phone&#10;&#10;Description automatically generated">
            <a:extLst>
              <a:ext uri="{FF2B5EF4-FFF2-40B4-BE49-F238E27FC236}">
                <a16:creationId xmlns:a16="http://schemas.microsoft.com/office/drawing/2014/main" id="{71CCE3A8-D2D8-3D4D-8534-13099D2C3D86}"/>
              </a:ext>
            </a:extLst>
          </p:cNvPr>
          <p:cNvPicPr>
            <a:picLocks noChangeAspect="1"/>
          </p:cNvPicPr>
          <p:nvPr/>
        </p:nvPicPr>
        <p:blipFill>
          <a:blip r:embed="rId3"/>
          <a:stretch>
            <a:fillRect/>
          </a:stretch>
        </p:blipFill>
        <p:spPr>
          <a:xfrm>
            <a:off x="222813" y="3720459"/>
            <a:ext cx="4385114" cy="2923409"/>
          </a:xfrm>
          <a:prstGeom prst="rect">
            <a:avLst/>
          </a:prstGeom>
          <a:ln>
            <a:solidFill>
              <a:schemeClr val="tx1"/>
            </a:solidFill>
          </a:ln>
        </p:spPr>
      </p:pic>
      <p:pic>
        <p:nvPicPr>
          <p:cNvPr id="7" name="Picture 6">
            <a:extLst>
              <a:ext uri="{FF2B5EF4-FFF2-40B4-BE49-F238E27FC236}">
                <a16:creationId xmlns:a16="http://schemas.microsoft.com/office/drawing/2014/main" id="{5F276ACF-8E92-8F45-A090-CBD0A4D44147}"/>
              </a:ext>
            </a:extLst>
          </p:cNvPr>
          <p:cNvPicPr>
            <a:picLocks noChangeAspect="1"/>
          </p:cNvPicPr>
          <p:nvPr/>
        </p:nvPicPr>
        <p:blipFill rotWithShape="1">
          <a:blip r:embed="rId4"/>
          <a:srcRect t="-17510" b="-1"/>
          <a:stretch/>
        </p:blipFill>
        <p:spPr>
          <a:xfrm>
            <a:off x="10366528" y="1"/>
            <a:ext cx="1717444" cy="555584"/>
          </a:xfrm>
          <a:prstGeom prst="rect">
            <a:avLst/>
          </a:prstGeom>
          <a:solidFill>
            <a:srgbClr val="FFFFFF"/>
          </a:solidFill>
        </p:spPr>
      </p:pic>
    </p:spTree>
    <p:extLst>
      <p:ext uri="{BB962C8B-B14F-4D97-AF65-F5344CB8AC3E}">
        <p14:creationId xmlns:p14="http://schemas.microsoft.com/office/powerpoint/2010/main" val="1270724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4F26-249A-1145-9CA6-80E68E480DEC}"/>
              </a:ext>
            </a:extLst>
          </p:cNvPr>
          <p:cNvSpPr>
            <a:spLocks noGrp="1"/>
          </p:cNvSpPr>
          <p:nvPr>
            <p:ph type="title"/>
          </p:nvPr>
        </p:nvSpPr>
        <p:spPr>
          <a:xfrm>
            <a:off x="913775" y="-4865"/>
            <a:ext cx="10364451" cy="1285026"/>
          </a:xfrm>
        </p:spPr>
        <p:txBody>
          <a:bodyPr/>
          <a:lstStyle/>
          <a:p>
            <a:r>
              <a:rPr lang="en-US" dirty="0"/>
              <a:t>TWC – Military overview</a:t>
            </a:r>
          </a:p>
        </p:txBody>
      </p:sp>
      <p:sp>
        <p:nvSpPr>
          <p:cNvPr id="3" name="Content Placeholder 2">
            <a:extLst>
              <a:ext uri="{FF2B5EF4-FFF2-40B4-BE49-F238E27FC236}">
                <a16:creationId xmlns:a16="http://schemas.microsoft.com/office/drawing/2014/main" id="{664206B8-8606-7141-AF50-523C80954B4D}"/>
              </a:ext>
            </a:extLst>
          </p:cNvPr>
          <p:cNvSpPr>
            <a:spLocks noGrp="1"/>
          </p:cNvSpPr>
          <p:nvPr>
            <p:ph sz="quarter" idx="13"/>
          </p:nvPr>
        </p:nvSpPr>
        <p:spPr>
          <a:xfrm>
            <a:off x="913774" y="1000706"/>
            <a:ext cx="10363826" cy="667264"/>
          </a:xfrm>
        </p:spPr>
        <p:txBody>
          <a:bodyPr>
            <a:normAutofit/>
          </a:bodyPr>
          <a:lstStyle/>
          <a:p>
            <a:pPr marL="0" indent="0" algn="ctr">
              <a:buNone/>
            </a:pPr>
            <a:r>
              <a:rPr lang="en-US" sz="2800" cap="none" dirty="0"/>
              <a:t>Module: Healthy Relationships</a:t>
            </a:r>
            <a:endParaRPr lang="en-US" sz="2800" b="1" cap="none" dirty="0"/>
          </a:p>
          <a:p>
            <a:pPr marL="0" indent="0">
              <a:buNone/>
            </a:pPr>
            <a:endParaRPr lang="en-US" sz="2800" cap="none" dirty="0"/>
          </a:p>
          <a:p>
            <a:pPr marL="0" indent="0">
              <a:buNone/>
            </a:pPr>
            <a:endParaRPr lang="en-US" sz="2800" cap="none" dirty="0"/>
          </a:p>
        </p:txBody>
      </p:sp>
      <p:sp>
        <p:nvSpPr>
          <p:cNvPr id="5" name="Rectangle 4">
            <a:extLst>
              <a:ext uri="{FF2B5EF4-FFF2-40B4-BE49-F238E27FC236}">
                <a16:creationId xmlns:a16="http://schemas.microsoft.com/office/drawing/2014/main" id="{95792C65-4809-0249-8AA9-ECF08B772C89}"/>
              </a:ext>
            </a:extLst>
          </p:cNvPr>
          <p:cNvSpPr/>
          <p:nvPr/>
        </p:nvSpPr>
        <p:spPr>
          <a:xfrm>
            <a:off x="0" y="2344606"/>
            <a:ext cx="4955705" cy="1569660"/>
          </a:xfrm>
          <a:prstGeom prst="rect">
            <a:avLst/>
          </a:prstGeom>
        </p:spPr>
        <p:txBody>
          <a:bodyPr wrap="square">
            <a:spAutoFit/>
          </a:bodyPr>
          <a:lstStyle/>
          <a:p>
            <a:pPr algn="ctr"/>
            <a:r>
              <a:rPr lang="en-US" sz="2400" dirty="0">
                <a:solidFill>
                  <a:schemeClr val="accent6">
                    <a:lumMod val="50000"/>
                  </a:schemeClr>
                </a:solidFill>
              </a:rPr>
              <a:t>Parents live and demonstrate </a:t>
            </a:r>
            <a:br>
              <a:rPr lang="en-US" sz="2400" dirty="0">
                <a:solidFill>
                  <a:schemeClr val="accent6">
                    <a:lumMod val="50000"/>
                  </a:schemeClr>
                </a:solidFill>
              </a:rPr>
            </a:br>
            <a:r>
              <a:rPr lang="en-US" sz="2400" dirty="0">
                <a:solidFill>
                  <a:schemeClr val="accent6">
                    <a:lumMod val="50000"/>
                  </a:schemeClr>
                </a:solidFill>
              </a:rPr>
              <a:t>healthy relationships with each </a:t>
            </a:r>
            <a:br>
              <a:rPr lang="en-US" sz="2400" dirty="0">
                <a:solidFill>
                  <a:schemeClr val="accent6">
                    <a:lumMod val="50000"/>
                  </a:schemeClr>
                </a:solidFill>
              </a:rPr>
            </a:br>
            <a:r>
              <a:rPr lang="en-US" sz="2400" dirty="0">
                <a:solidFill>
                  <a:schemeClr val="accent6">
                    <a:lumMod val="50000"/>
                  </a:schemeClr>
                </a:solidFill>
              </a:rPr>
              <a:t>other to actively teach children </a:t>
            </a:r>
            <a:br>
              <a:rPr lang="en-US" sz="2400" dirty="0">
                <a:solidFill>
                  <a:schemeClr val="accent6">
                    <a:lumMod val="50000"/>
                  </a:schemeClr>
                </a:solidFill>
              </a:rPr>
            </a:br>
            <a:r>
              <a:rPr lang="en-US" sz="2400" dirty="0">
                <a:solidFill>
                  <a:schemeClr val="accent6">
                    <a:lumMod val="50000"/>
                  </a:schemeClr>
                </a:solidFill>
              </a:rPr>
              <a:t>how to develop healthy relationships</a:t>
            </a:r>
            <a:endParaRPr lang="en-US" sz="2400" dirty="0">
              <a:solidFill>
                <a:schemeClr val="accent6">
                  <a:lumMod val="50000"/>
                </a:schemeClr>
              </a:solidFill>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91457C0-A944-474E-B04F-F156DAFDCEBB}"/>
              </a:ext>
            </a:extLst>
          </p:cNvPr>
          <p:cNvSpPr/>
          <p:nvPr/>
        </p:nvSpPr>
        <p:spPr>
          <a:xfrm>
            <a:off x="0" y="4083103"/>
            <a:ext cx="4955705" cy="2246769"/>
          </a:xfrm>
          <a:prstGeom prst="rect">
            <a:avLst/>
          </a:prstGeom>
        </p:spPr>
        <p:txBody>
          <a:bodyPr wrap="square">
            <a:spAutoFit/>
          </a:bodyPr>
          <a:lstStyle/>
          <a:p>
            <a:pPr lvl="0" algn="ctr"/>
            <a:r>
              <a:rPr lang="en-US" sz="2000" u="sng" dirty="0"/>
              <a:t>Learning Objectives</a:t>
            </a:r>
          </a:p>
          <a:p>
            <a:pPr lvl="0" algn="ctr"/>
            <a:endParaRPr lang="en-US" sz="1000" u="sng" dirty="0"/>
          </a:p>
          <a:p>
            <a:pPr marL="342900" lvl="0" indent="-342900" algn="ctr">
              <a:buFont typeface="+mj-lt"/>
              <a:buAutoNum type="arabicPeriod"/>
            </a:pPr>
            <a:r>
              <a:rPr lang="en-US" sz="2000" dirty="0"/>
              <a:t>Parents understand characteristics of healthy relationships</a:t>
            </a:r>
          </a:p>
          <a:p>
            <a:pPr marL="342900" lvl="0" indent="-342900" algn="ctr">
              <a:buFont typeface="+mj-lt"/>
              <a:buAutoNum type="arabicPeriod"/>
            </a:pPr>
            <a:endParaRPr lang="en-US" sz="1000" dirty="0"/>
          </a:p>
          <a:p>
            <a:pPr marL="342900" lvl="0" indent="-342900" algn="ctr">
              <a:buFont typeface="+mj-lt"/>
              <a:buAutoNum type="arabicPeriod"/>
            </a:pPr>
            <a:r>
              <a:rPr lang="en-US" sz="2000" dirty="0"/>
              <a:t>Parents have skills they can use to increase the positivity and love within their family relationships</a:t>
            </a:r>
            <a:endParaRPr lang="en-US" sz="2000" dirty="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237DBA8A-70ED-9C48-84B7-255BD47D390E}"/>
              </a:ext>
            </a:extLst>
          </p:cNvPr>
          <p:cNvSpPr txBox="1">
            <a:spLocks/>
          </p:cNvSpPr>
          <p:nvPr/>
        </p:nvSpPr>
        <p:spPr>
          <a:xfrm>
            <a:off x="0" y="1667970"/>
            <a:ext cx="4955705" cy="66726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n-US" sz="2800" b="1" cap="none" dirty="0"/>
              <a:t>Parents</a:t>
            </a:r>
          </a:p>
          <a:p>
            <a:pPr marL="0" indent="0">
              <a:buFont typeface="Arial" panose="020B0604020202020204" pitchFamily="34" charset="0"/>
              <a:buNone/>
            </a:pPr>
            <a:endParaRPr lang="en-US" sz="2800" cap="none" dirty="0"/>
          </a:p>
          <a:p>
            <a:pPr marL="0" indent="0">
              <a:buFont typeface="Arial" panose="020B0604020202020204" pitchFamily="34" charset="0"/>
              <a:buNone/>
            </a:pPr>
            <a:endParaRPr lang="en-US" sz="2800" cap="none" dirty="0"/>
          </a:p>
        </p:txBody>
      </p:sp>
      <p:sp>
        <p:nvSpPr>
          <p:cNvPr id="4" name="Rectangle 3">
            <a:extLst>
              <a:ext uri="{FF2B5EF4-FFF2-40B4-BE49-F238E27FC236}">
                <a16:creationId xmlns:a16="http://schemas.microsoft.com/office/drawing/2014/main" id="{26F78498-85E3-2C4F-805D-83F3E7CB378C}"/>
              </a:ext>
            </a:extLst>
          </p:cNvPr>
          <p:cNvSpPr/>
          <p:nvPr/>
        </p:nvSpPr>
        <p:spPr>
          <a:xfrm>
            <a:off x="7236295" y="2433794"/>
            <a:ext cx="4955706" cy="1200329"/>
          </a:xfrm>
          <a:prstGeom prst="rect">
            <a:avLst/>
          </a:prstGeom>
        </p:spPr>
        <p:txBody>
          <a:bodyPr wrap="square">
            <a:spAutoFit/>
          </a:bodyPr>
          <a:lstStyle/>
          <a:p>
            <a:pPr algn="ctr"/>
            <a:r>
              <a:rPr lang="en-US" sz="2400" dirty="0">
                <a:solidFill>
                  <a:schemeClr val="accent6">
                    <a:lumMod val="50000"/>
                  </a:schemeClr>
                </a:solidFill>
              </a:rPr>
              <a:t>Children build healthy relationships with those around them (family members and friends)</a:t>
            </a:r>
            <a:endParaRPr lang="en-US" sz="2400" dirty="0">
              <a:solidFill>
                <a:schemeClr val="accent6">
                  <a:lumMod val="50000"/>
                </a:schemeClr>
              </a:solidFill>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EF9A95BC-BC13-B049-9B61-4126B10E1851}"/>
              </a:ext>
            </a:extLst>
          </p:cNvPr>
          <p:cNvSpPr/>
          <p:nvPr/>
        </p:nvSpPr>
        <p:spPr>
          <a:xfrm>
            <a:off x="7236293" y="3736236"/>
            <a:ext cx="4955707" cy="2708434"/>
          </a:xfrm>
          <a:prstGeom prst="rect">
            <a:avLst/>
          </a:prstGeom>
        </p:spPr>
        <p:txBody>
          <a:bodyPr wrap="square">
            <a:spAutoFit/>
          </a:bodyPr>
          <a:lstStyle/>
          <a:p>
            <a:pPr lvl="0" algn="ctr"/>
            <a:r>
              <a:rPr lang="en-US" sz="2000" u="sng" dirty="0"/>
              <a:t>Learning Objectives</a:t>
            </a:r>
          </a:p>
          <a:p>
            <a:pPr lvl="0" algn="ctr"/>
            <a:endParaRPr lang="en-US" sz="1000" u="sng" dirty="0"/>
          </a:p>
          <a:p>
            <a:pPr marL="342900" lvl="0" indent="-342900" algn="ctr">
              <a:buFont typeface="+mj-lt"/>
              <a:buAutoNum type="arabicPeriod"/>
            </a:pPr>
            <a:r>
              <a:rPr lang="en-US" sz="2000" dirty="0"/>
              <a:t>Children understand how to interact with others in healthy ways</a:t>
            </a:r>
          </a:p>
          <a:p>
            <a:pPr marL="342900" lvl="0" indent="-342900" algn="ctr">
              <a:buFont typeface="+mj-lt"/>
              <a:buAutoNum type="arabicPeriod"/>
            </a:pPr>
            <a:endParaRPr lang="en-US" sz="1000" dirty="0"/>
          </a:p>
          <a:p>
            <a:pPr marL="342900" lvl="0" indent="-342900" algn="ctr">
              <a:buFont typeface="+mj-lt"/>
              <a:buAutoNum type="arabicPeriod"/>
            </a:pPr>
            <a:r>
              <a:rPr lang="en-US" sz="2000" dirty="0"/>
              <a:t>Children strengthen their positive relationship building skills</a:t>
            </a:r>
          </a:p>
          <a:p>
            <a:pPr marL="342900" lvl="0" indent="-342900" algn="ctr">
              <a:buFont typeface="+mj-lt"/>
              <a:buAutoNum type="arabicPeriod"/>
            </a:pPr>
            <a:endParaRPr lang="en-US" sz="1000" dirty="0"/>
          </a:p>
          <a:p>
            <a:pPr marL="342900" lvl="0" indent="-342900" algn="ctr">
              <a:buFont typeface="+mj-lt"/>
              <a:buAutoNum type="arabicPeriod"/>
            </a:pPr>
            <a:r>
              <a:rPr lang="en-US" sz="2000" dirty="0"/>
              <a:t>Children find happiness in having relationships with family members</a:t>
            </a:r>
            <a:endParaRPr lang="en-US" sz="2000" dirty="0">
              <a:ea typeface="Calibri" panose="020F050202020403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715DDEA1-6CF0-2A48-8417-1A44067EFC3F}"/>
              </a:ext>
            </a:extLst>
          </p:cNvPr>
          <p:cNvSpPr txBox="1">
            <a:spLocks/>
          </p:cNvSpPr>
          <p:nvPr/>
        </p:nvSpPr>
        <p:spPr>
          <a:xfrm>
            <a:off x="7236295" y="1721210"/>
            <a:ext cx="4955705" cy="66726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n-US" sz="2800" b="1" cap="none" dirty="0"/>
              <a:t>Children</a:t>
            </a:r>
          </a:p>
          <a:p>
            <a:pPr marL="0" indent="0">
              <a:buFont typeface="Arial" panose="020B0604020202020204" pitchFamily="34" charset="0"/>
              <a:buNone/>
            </a:pPr>
            <a:endParaRPr lang="en-US" sz="2800" cap="none" dirty="0"/>
          </a:p>
          <a:p>
            <a:pPr marL="0" indent="0">
              <a:buFont typeface="Arial" panose="020B0604020202020204" pitchFamily="34" charset="0"/>
              <a:buNone/>
            </a:pPr>
            <a:endParaRPr lang="en-US" sz="2800" cap="none" dirty="0"/>
          </a:p>
        </p:txBody>
      </p:sp>
      <p:pic>
        <p:nvPicPr>
          <p:cNvPr id="13" name="Picture 12" descr="A picture containing ball, drawing&#10;&#10;Description automatically generated">
            <a:extLst>
              <a:ext uri="{FF2B5EF4-FFF2-40B4-BE49-F238E27FC236}">
                <a16:creationId xmlns:a16="http://schemas.microsoft.com/office/drawing/2014/main" id="{33132F21-EB00-FD46-B702-1A0D01BBE363}"/>
              </a:ext>
            </a:extLst>
          </p:cNvPr>
          <p:cNvPicPr>
            <a:picLocks noChangeAspect="1"/>
          </p:cNvPicPr>
          <p:nvPr/>
        </p:nvPicPr>
        <p:blipFill>
          <a:blip r:embed="rId3"/>
          <a:stretch>
            <a:fillRect/>
          </a:stretch>
        </p:blipFill>
        <p:spPr>
          <a:xfrm>
            <a:off x="4927287" y="2557311"/>
            <a:ext cx="2336800" cy="2349500"/>
          </a:xfrm>
          <a:prstGeom prst="rect">
            <a:avLst/>
          </a:prstGeom>
          <a:ln>
            <a:solidFill>
              <a:schemeClr val="tx1"/>
            </a:solidFill>
          </a:ln>
        </p:spPr>
      </p:pic>
      <p:pic>
        <p:nvPicPr>
          <p:cNvPr id="11" name="Picture 10">
            <a:extLst>
              <a:ext uri="{FF2B5EF4-FFF2-40B4-BE49-F238E27FC236}">
                <a16:creationId xmlns:a16="http://schemas.microsoft.com/office/drawing/2014/main" id="{5A7705ED-6DB4-A640-A426-B5843AA6AD03}"/>
              </a:ext>
            </a:extLst>
          </p:cNvPr>
          <p:cNvPicPr>
            <a:picLocks noChangeAspect="1"/>
          </p:cNvPicPr>
          <p:nvPr/>
        </p:nvPicPr>
        <p:blipFill rotWithShape="1">
          <a:blip r:embed="rId4"/>
          <a:srcRect t="-17510" b="-1"/>
          <a:stretch/>
        </p:blipFill>
        <p:spPr>
          <a:xfrm>
            <a:off x="10366528" y="1"/>
            <a:ext cx="1717444" cy="555584"/>
          </a:xfrm>
          <a:prstGeom prst="rect">
            <a:avLst/>
          </a:prstGeom>
          <a:solidFill>
            <a:srgbClr val="FFFFFF"/>
          </a:solidFill>
        </p:spPr>
      </p:pic>
    </p:spTree>
    <p:extLst>
      <p:ext uri="{BB962C8B-B14F-4D97-AF65-F5344CB8AC3E}">
        <p14:creationId xmlns:p14="http://schemas.microsoft.com/office/powerpoint/2010/main" val="795732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4F26-249A-1145-9CA6-80E68E480DEC}"/>
              </a:ext>
            </a:extLst>
          </p:cNvPr>
          <p:cNvSpPr>
            <a:spLocks noGrp="1"/>
          </p:cNvSpPr>
          <p:nvPr>
            <p:ph type="title"/>
          </p:nvPr>
        </p:nvSpPr>
        <p:spPr>
          <a:xfrm>
            <a:off x="913775" y="-4866"/>
            <a:ext cx="10364451" cy="1596177"/>
          </a:xfrm>
        </p:spPr>
        <p:txBody>
          <a:bodyPr/>
          <a:lstStyle/>
          <a:p>
            <a:r>
              <a:rPr lang="en-US" dirty="0"/>
              <a:t>TWC – Military overview</a:t>
            </a:r>
          </a:p>
        </p:txBody>
      </p:sp>
      <p:sp>
        <p:nvSpPr>
          <p:cNvPr id="3" name="Content Placeholder 2">
            <a:extLst>
              <a:ext uri="{FF2B5EF4-FFF2-40B4-BE49-F238E27FC236}">
                <a16:creationId xmlns:a16="http://schemas.microsoft.com/office/drawing/2014/main" id="{664206B8-8606-7141-AF50-523C80954B4D}"/>
              </a:ext>
            </a:extLst>
          </p:cNvPr>
          <p:cNvSpPr>
            <a:spLocks noGrp="1"/>
          </p:cNvSpPr>
          <p:nvPr>
            <p:ph sz="quarter" idx="13"/>
          </p:nvPr>
        </p:nvSpPr>
        <p:spPr>
          <a:xfrm>
            <a:off x="913774" y="1155454"/>
            <a:ext cx="10363826" cy="667264"/>
          </a:xfrm>
        </p:spPr>
        <p:txBody>
          <a:bodyPr>
            <a:normAutofit/>
          </a:bodyPr>
          <a:lstStyle/>
          <a:p>
            <a:pPr marL="0" indent="0" algn="ctr">
              <a:buNone/>
            </a:pPr>
            <a:r>
              <a:rPr lang="en-US" sz="2800" cap="none" dirty="0"/>
              <a:t>Module: Communication Skills </a:t>
            </a:r>
          </a:p>
          <a:p>
            <a:pPr marL="0" indent="0">
              <a:buNone/>
            </a:pPr>
            <a:endParaRPr lang="en-US" sz="2800" cap="none" dirty="0"/>
          </a:p>
          <a:p>
            <a:pPr marL="0" indent="0">
              <a:buNone/>
            </a:pPr>
            <a:endParaRPr lang="en-US" sz="2800" cap="none" dirty="0"/>
          </a:p>
        </p:txBody>
      </p:sp>
      <p:sp>
        <p:nvSpPr>
          <p:cNvPr id="5" name="Rectangle 4">
            <a:extLst>
              <a:ext uri="{FF2B5EF4-FFF2-40B4-BE49-F238E27FC236}">
                <a16:creationId xmlns:a16="http://schemas.microsoft.com/office/drawing/2014/main" id="{95792C65-4809-0249-8AA9-ECF08B772C89}"/>
              </a:ext>
            </a:extLst>
          </p:cNvPr>
          <p:cNvSpPr/>
          <p:nvPr/>
        </p:nvSpPr>
        <p:spPr>
          <a:xfrm>
            <a:off x="0" y="2442318"/>
            <a:ext cx="4829095" cy="1569660"/>
          </a:xfrm>
          <a:prstGeom prst="rect">
            <a:avLst/>
          </a:prstGeom>
        </p:spPr>
        <p:txBody>
          <a:bodyPr wrap="square">
            <a:spAutoFit/>
          </a:bodyPr>
          <a:lstStyle/>
          <a:p>
            <a:pPr algn="ctr"/>
            <a:r>
              <a:rPr lang="en-US" sz="2400" dirty="0">
                <a:solidFill>
                  <a:schemeClr val="accent6">
                    <a:lumMod val="50000"/>
                  </a:schemeClr>
                </a:solidFill>
              </a:rPr>
              <a:t>Parents will practice healthy communication patterns with each other and with their children to increase their family strength</a:t>
            </a:r>
            <a:endParaRPr lang="en-US" sz="2400" dirty="0">
              <a:solidFill>
                <a:schemeClr val="accent6">
                  <a:lumMod val="50000"/>
                </a:schemeClr>
              </a:solidFill>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91457C0-A944-474E-B04F-F156DAFDCEBB}"/>
              </a:ext>
            </a:extLst>
          </p:cNvPr>
          <p:cNvSpPr/>
          <p:nvPr/>
        </p:nvSpPr>
        <p:spPr>
          <a:xfrm>
            <a:off x="0" y="4153595"/>
            <a:ext cx="4829093" cy="2400657"/>
          </a:xfrm>
          <a:prstGeom prst="rect">
            <a:avLst/>
          </a:prstGeom>
        </p:spPr>
        <p:txBody>
          <a:bodyPr wrap="square">
            <a:spAutoFit/>
          </a:bodyPr>
          <a:lstStyle/>
          <a:p>
            <a:pPr lvl="0" algn="ctr"/>
            <a:r>
              <a:rPr lang="en-US" sz="2000" u="sng" dirty="0"/>
              <a:t>Learning Objectives</a:t>
            </a:r>
          </a:p>
          <a:p>
            <a:pPr lvl="0" algn="ctr"/>
            <a:endParaRPr lang="en-US" sz="1000" u="sng" dirty="0"/>
          </a:p>
          <a:p>
            <a:pPr marL="342900" lvl="0" indent="-342900" algn="ctr">
              <a:buFont typeface="+mj-lt"/>
              <a:buAutoNum type="arabicPeriod"/>
            </a:pPr>
            <a:r>
              <a:rPr lang="en-US" sz="2000" dirty="0"/>
              <a:t>Identify and practice components of effective communication</a:t>
            </a:r>
          </a:p>
          <a:p>
            <a:pPr marL="342900" lvl="0" indent="-342900" algn="ctr">
              <a:buFont typeface="+mj-lt"/>
              <a:buAutoNum type="arabicPeriod"/>
            </a:pPr>
            <a:endParaRPr lang="en-US" sz="1000" dirty="0"/>
          </a:p>
          <a:p>
            <a:pPr marL="342900" lvl="0" indent="-342900" algn="ctr">
              <a:buFont typeface="+mj-lt"/>
              <a:buAutoNum type="arabicPeriod"/>
            </a:pPr>
            <a:r>
              <a:rPr lang="en-US" sz="2000" dirty="0"/>
              <a:t>Use effective listening skills</a:t>
            </a:r>
          </a:p>
          <a:p>
            <a:pPr marL="342900" lvl="0" indent="-342900" algn="ctr">
              <a:buFont typeface="+mj-lt"/>
              <a:buAutoNum type="arabicPeriod"/>
            </a:pPr>
            <a:endParaRPr lang="en-US" sz="1000" dirty="0"/>
          </a:p>
          <a:p>
            <a:pPr marL="342900" lvl="0" indent="-342900" algn="ctr">
              <a:buFont typeface="+mj-lt"/>
              <a:buAutoNum type="arabicPeriod"/>
            </a:pPr>
            <a:r>
              <a:rPr lang="en-US" sz="2000" dirty="0"/>
              <a:t>Know importance and benefits of “I” messages</a:t>
            </a:r>
            <a:endParaRPr lang="en-US" sz="2000" dirty="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A87BE231-24E8-0845-99DA-92222AC8F56B}"/>
              </a:ext>
            </a:extLst>
          </p:cNvPr>
          <p:cNvSpPr txBox="1">
            <a:spLocks/>
          </p:cNvSpPr>
          <p:nvPr/>
        </p:nvSpPr>
        <p:spPr>
          <a:xfrm>
            <a:off x="1" y="1806939"/>
            <a:ext cx="4829093" cy="66726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n-US" sz="2800" b="1" cap="none" dirty="0"/>
              <a:t>Parents</a:t>
            </a:r>
            <a:r>
              <a:rPr lang="en-US" sz="2800" cap="none" dirty="0"/>
              <a:t> </a:t>
            </a:r>
          </a:p>
          <a:p>
            <a:pPr marL="0" indent="0">
              <a:buFont typeface="Arial" panose="020B0604020202020204" pitchFamily="34" charset="0"/>
              <a:buNone/>
            </a:pPr>
            <a:endParaRPr lang="en-US" sz="2800" cap="none" dirty="0"/>
          </a:p>
          <a:p>
            <a:pPr marL="0" indent="0">
              <a:buFont typeface="Arial" panose="020B0604020202020204" pitchFamily="34" charset="0"/>
              <a:buNone/>
            </a:pPr>
            <a:endParaRPr lang="en-US" sz="2800" cap="none" dirty="0"/>
          </a:p>
        </p:txBody>
      </p:sp>
      <p:sp>
        <p:nvSpPr>
          <p:cNvPr id="8" name="Content Placeholder 2">
            <a:extLst>
              <a:ext uri="{FF2B5EF4-FFF2-40B4-BE49-F238E27FC236}">
                <a16:creationId xmlns:a16="http://schemas.microsoft.com/office/drawing/2014/main" id="{5EE62E89-DB07-5149-A256-C89A16DD0775}"/>
              </a:ext>
            </a:extLst>
          </p:cNvPr>
          <p:cNvSpPr txBox="1">
            <a:spLocks/>
          </p:cNvSpPr>
          <p:nvPr/>
        </p:nvSpPr>
        <p:spPr>
          <a:xfrm>
            <a:off x="7307300" y="1801014"/>
            <a:ext cx="4829093" cy="66726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n-US" sz="2800" b="1" cap="none" dirty="0"/>
              <a:t>Children</a:t>
            </a:r>
            <a:r>
              <a:rPr lang="en-US" sz="2800" cap="none" dirty="0"/>
              <a:t> </a:t>
            </a:r>
          </a:p>
          <a:p>
            <a:pPr marL="0" indent="0">
              <a:buFont typeface="Arial" panose="020B0604020202020204" pitchFamily="34" charset="0"/>
              <a:buNone/>
            </a:pPr>
            <a:endParaRPr lang="en-US" sz="2800" cap="none" dirty="0"/>
          </a:p>
          <a:p>
            <a:pPr marL="0" indent="0">
              <a:buFont typeface="Arial" panose="020B0604020202020204" pitchFamily="34" charset="0"/>
              <a:buNone/>
            </a:pPr>
            <a:endParaRPr lang="en-US" sz="2800" cap="none" dirty="0"/>
          </a:p>
        </p:txBody>
      </p:sp>
      <p:sp>
        <p:nvSpPr>
          <p:cNvPr id="9" name="Rectangle 8">
            <a:extLst>
              <a:ext uri="{FF2B5EF4-FFF2-40B4-BE49-F238E27FC236}">
                <a16:creationId xmlns:a16="http://schemas.microsoft.com/office/drawing/2014/main" id="{24E03580-F68C-A248-9769-0AC443A2420D}"/>
              </a:ext>
            </a:extLst>
          </p:cNvPr>
          <p:cNvSpPr/>
          <p:nvPr/>
        </p:nvSpPr>
        <p:spPr>
          <a:xfrm>
            <a:off x="7307926" y="2442318"/>
            <a:ext cx="4829093" cy="1569660"/>
          </a:xfrm>
          <a:prstGeom prst="rect">
            <a:avLst/>
          </a:prstGeom>
        </p:spPr>
        <p:txBody>
          <a:bodyPr wrap="square">
            <a:spAutoFit/>
          </a:bodyPr>
          <a:lstStyle/>
          <a:p>
            <a:pPr algn="ctr"/>
            <a:r>
              <a:rPr lang="en-US" sz="2400" dirty="0">
                <a:solidFill>
                  <a:schemeClr val="accent6">
                    <a:lumMod val="50000"/>
                  </a:schemeClr>
                </a:solidFill>
              </a:rPr>
              <a:t>Children will practice healthy communication patterns with family members, contributing to family strength</a:t>
            </a:r>
            <a:endParaRPr lang="en-US" sz="2400" dirty="0">
              <a:solidFill>
                <a:schemeClr val="accent6">
                  <a:lumMod val="50000"/>
                </a:schemeClr>
              </a:solidFill>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EF222060-A4F6-AC43-A8B6-91F0B28A216E}"/>
              </a:ext>
            </a:extLst>
          </p:cNvPr>
          <p:cNvSpPr/>
          <p:nvPr/>
        </p:nvSpPr>
        <p:spPr>
          <a:xfrm>
            <a:off x="7306674" y="4157594"/>
            <a:ext cx="4829719" cy="1631216"/>
          </a:xfrm>
          <a:prstGeom prst="rect">
            <a:avLst/>
          </a:prstGeom>
        </p:spPr>
        <p:txBody>
          <a:bodyPr wrap="square">
            <a:spAutoFit/>
          </a:bodyPr>
          <a:lstStyle/>
          <a:p>
            <a:pPr lvl="0" algn="ctr"/>
            <a:r>
              <a:rPr lang="en-US" sz="2000" u="sng" dirty="0"/>
              <a:t>Learning Objectives</a:t>
            </a:r>
          </a:p>
          <a:p>
            <a:pPr lvl="0" algn="ctr"/>
            <a:endParaRPr lang="en-US" sz="1000" u="sng" dirty="0"/>
          </a:p>
          <a:p>
            <a:pPr marL="342900" lvl="0" indent="-342900" algn="ctr">
              <a:buFont typeface="+mj-lt"/>
              <a:buAutoNum type="arabicPeriod"/>
            </a:pPr>
            <a:r>
              <a:rPr lang="en-US" sz="2000" dirty="0"/>
              <a:t>Increase listening skills and abilities</a:t>
            </a:r>
          </a:p>
          <a:p>
            <a:pPr marL="342900" lvl="0" indent="-342900" algn="ctr">
              <a:buFont typeface="+mj-lt"/>
              <a:buAutoNum type="arabicPeriod"/>
            </a:pPr>
            <a:endParaRPr lang="en-US" sz="1000" dirty="0"/>
          </a:p>
          <a:p>
            <a:pPr marL="342900" lvl="0" indent="-342900" algn="ctr">
              <a:buFont typeface="+mj-lt"/>
              <a:buAutoNum type="arabicPeriod"/>
            </a:pPr>
            <a:r>
              <a:rPr lang="en-US" sz="2000" dirty="0"/>
              <a:t>Be able to use a good “I” message in a conversation</a:t>
            </a:r>
            <a:endParaRPr lang="en-US" sz="2000" dirty="0">
              <a:ea typeface="Calibri" panose="020F0502020204030204" pitchFamily="34" charset="0"/>
              <a:cs typeface="Times New Roman" panose="02020603050405020304" pitchFamily="18" charset="0"/>
            </a:endParaRPr>
          </a:p>
        </p:txBody>
      </p:sp>
      <p:pic>
        <p:nvPicPr>
          <p:cNvPr id="11" name="Picture 10" descr="A picture containing food&#10;&#10;Description automatically generated">
            <a:extLst>
              <a:ext uri="{FF2B5EF4-FFF2-40B4-BE49-F238E27FC236}">
                <a16:creationId xmlns:a16="http://schemas.microsoft.com/office/drawing/2014/main" id="{000DFF71-EDBA-0F48-A3FE-6AA5AC537B06}"/>
              </a:ext>
            </a:extLst>
          </p:cNvPr>
          <p:cNvPicPr>
            <a:picLocks noChangeAspect="1"/>
          </p:cNvPicPr>
          <p:nvPr/>
        </p:nvPicPr>
        <p:blipFill>
          <a:blip r:embed="rId3"/>
          <a:stretch>
            <a:fillRect/>
          </a:stretch>
        </p:blipFill>
        <p:spPr>
          <a:xfrm rot="5400000">
            <a:off x="3813266" y="3225008"/>
            <a:ext cx="4542372" cy="2212950"/>
          </a:xfrm>
          <a:prstGeom prst="rect">
            <a:avLst/>
          </a:prstGeom>
          <a:ln>
            <a:solidFill>
              <a:schemeClr val="tx1"/>
            </a:solidFill>
          </a:ln>
        </p:spPr>
      </p:pic>
      <p:pic>
        <p:nvPicPr>
          <p:cNvPr id="12" name="Picture 11">
            <a:extLst>
              <a:ext uri="{FF2B5EF4-FFF2-40B4-BE49-F238E27FC236}">
                <a16:creationId xmlns:a16="http://schemas.microsoft.com/office/drawing/2014/main" id="{70A50EAB-9F52-944E-9653-4CA8CB96220E}"/>
              </a:ext>
            </a:extLst>
          </p:cNvPr>
          <p:cNvPicPr>
            <a:picLocks noChangeAspect="1"/>
          </p:cNvPicPr>
          <p:nvPr/>
        </p:nvPicPr>
        <p:blipFill rotWithShape="1">
          <a:blip r:embed="rId4"/>
          <a:srcRect t="-17510" b="-1"/>
          <a:stretch/>
        </p:blipFill>
        <p:spPr>
          <a:xfrm>
            <a:off x="10366528" y="1"/>
            <a:ext cx="1717444" cy="555584"/>
          </a:xfrm>
          <a:prstGeom prst="rect">
            <a:avLst/>
          </a:prstGeom>
          <a:solidFill>
            <a:srgbClr val="FFFFFF"/>
          </a:solidFill>
        </p:spPr>
      </p:pic>
    </p:spTree>
    <p:extLst>
      <p:ext uri="{BB962C8B-B14F-4D97-AF65-F5344CB8AC3E}">
        <p14:creationId xmlns:p14="http://schemas.microsoft.com/office/powerpoint/2010/main" val="367651489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2439</Words>
  <Application>Microsoft Macintosh PowerPoint</Application>
  <PresentationFormat>Widescreen</PresentationFormat>
  <Paragraphs>299</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Times</vt:lpstr>
      <vt:lpstr>Times New Roman</vt:lpstr>
      <vt:lpstr>Tw Cen MT</vt:lpstr>
      <vt:lpstr>Droplet</vt:lpstr>
      <vt:lpstr>Together we can – military</vt:lpstr>
      <vt:lpstr>Together we can (TWC): background </vt:lpstr>
      <vt:lpstr>TWC – military: development</vt:lpstr>
      <vt:lpstr>Target audience</vt:lpstr>
      <vt:lpstr>Program &amp; Goals Integration</vt:lpstr>
      <vt:lpstr>TWC – Military program overview</vt:lpstr>
      <vt:lpstr>TWC – Military overview</vt:lpstr>
      <vt:lpstr>TWC – Military overview</vt:lpstr>
      <vt:lpstr>TWC – Military overview</vt:lpstr>
      <vt:lpstr>TWC – Military overview</vt:lpstr>
      <vt:lpstr>TWC – Military overview</vt:lpstr>
      <vt:lpstr>TWC – Military overview</vt:lpstr>
      <vt:lpstr>TWC – Military overview</vt:lpstr>
      <vt:lpstr>TWC – Military overview</vt:lpstr>
      <vt:lpstr>PowerPoint Presentation</vt:lpstr>
      <vt:lpstr>TWC – Military overview</vt:lpstr>
      <vt:lpstr>TWC– Military: Evaluation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Together we can – military</dc:title>
  <dc:creator>Hilary Dalton</dc:creator>
  <cp:lastModifiedBy>Hilary Dalton</cp:lastModifiedBy>
  <cp:revision>26</cp:revision>
  <dcterms:created xsi:type="dcterms:W3CDTF">2019-11-11T17:52:55Z</dcterms:created>
  <dcterms:modified xsi:type="dcterms:W3CDTF">2019-11-12T22:59:19Z</dcterms:modified>
</cp:coreProperties>
</file>