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256" r:id="rId2"/>
    <p:sldId id="257" r:id="rId3"/>
    <p:sldId id="343" r:id="rId4"/>
    <p:sldId id="338" r:id="rId5"/>
    <p:sldId id="339" r:id="rId6"/>
    <p:sldId id="340" r:id="rId7"/>
    <p:sldId id="260" r:id="rId8"/>
    <p:sldId id="341" r:id="rId9"/>
    <p:sldId id="342" r:id="rId10"/>
    <p:sldId id="326" r:id="rId11"/>
    <p:sldId id="328" r:id="rId12"/>
    <p:sldId id="327" r:id="rId13"/>
    <p:sldId id="345" r:id="rId14"/>
  </p:sldIdLst>
  <p:sldSz cx="9144000" cy="5715000" type="screen16x1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F04"/>
    <a:srgbClr val="512888"/>
    <a:srgbClr val="A71B33"/>
    <a:srgbClr val="9D2235"/>
    <a:srgbClr val="540015"/>
    <a:srgbClr val="530615"/>
    <a:srgbClr val="37010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BCD556-CC8A-4890-A8E4-2CC2938F03EC}" v="139" dt="2019-11-08T04:16:14.1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81" autoAdjust="0"/>
    <p:restoredTop sz="75957" autoAdjust="0"/>
  </p:normalViewPr>
  <p:slideViewPr>
    <p:cSldViewPr snapToGrid="0" snapToObjects="1">
      <p:cViewPr varScale="1">
        <p:scale>
          <a:sx n="79" d="100"/>
          <a:sy n="79" d="100"/>
        </p:scale>
        <p:origin x="1740" y="22"/>
      </p:cViewPr>
      <p:guideLst>
        <p:guide orient="horz" pos="180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28" d="100"/>
          <a:sy n="28" d="100"/>
        </p:scale>
        <p:origin x="-2050" y="-77"/>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duncan" userId="6ca7f1247f4af538" providerId="LiveId" clId="{A2BCD556-CC8A-4890-A8E4-2CC2938F03EC}"/>
    <pc:docChg chg="undo custSel modSld">
      <pc:chgData name="james duncan" userId="6ca7f1247f4af538" providerId="LiveId" clId="{A2BCD556-CC8A-4890-A8E4-2CC2938F03EC}" dt="2019-11-08T04:16:14.157" v="632" actId="207"/>
      <pc:docMkLst>
        <pc:docMk/>
      </pc:docMkLst>
      <pc:sldChg chg="modSp">
        <pc:chgData name="james duncan" userId="6ca7f1247f4af538" providerId="LiveId" clId="{A2BCD556-CC8A-4890-A8E4-2CC2938F03EC}" dt="2019-11-08T04:16:14.157" v="632" actId="207"/>
        <pc:sldMkLst>
          <pc:docMk/>
          <pc:sldMk cId="4032685404" sldId="256"/>
        </pc:sldMkLst>
        <pc:spChg chg="mod">
          <ac:chgData name="james duncan" userId="6ca7f1247f4af538" providerId="LiveId" clId="{A2BCD556-CC8A-4890-A8E4-2CC2938F03EC}" dt="2019-11-08T04:16:14.157" v="632" actId="207"/>
          <ac:spMkLst>
            <pc:docMk/>
            <pc:sldMk cId="4032685404" sldId="256"/>
            <ac:spMk id="3" creationId="{00000000-0000-0000-0000-000000000000}"/>
          </ac:spMkLst>
        </pc:spChg>
      </pc:sldChg>
      <pc:sldChg chg="modSp modAnim modNotesTx">
        <pc:chgData name="james duncan" userId="6ca7f1247f4af538" providerId="LiveId" clId="{A2BCD556-CC8A-4890-A8E4-2CC2938F03EC}" dt="2019-11-08T03:20:49.668" v="204" actId="5793"/>
        <pc:sldMkLst>
          <pc:docMk/>
          <pc:sldMk cId="3682490703" sldId="257"/>
        </pc:sldMkLst>
        <pc:spChg chg="mod">
          <ac:chgData name="james duncan" userId="6ca7f1247f4af538" providerId="LiveId" clId="{A2BCD556-CC8A-4890-A8E4-2CC2938F03EC}" dt="2019-11-08T03:20:49.668" v="204" actId="5793"/>
          <ac:spMkLst>
            <pc:docMk/>
            <pc:sldMk cId="3682490703" sldId="257"/>
            <ac:spMk id="6" creationId="{00000000-0000-0000-0000-000000000000}"/>
          </ac:spMkLst>
        </pc:spChg>
      </pc:sldChg>
      <pc:sldChg chg="modSp modAnim modNotesTx">
        <pc:chgData name="james duncan" userId="6ca7f1247f4af538" providerId="LiveId" clId="{A2BCD556-CC8A-4890-A8E4-2CC2938F03EC}" dt="2019-11-08T03:29:03.097" v="479" actId="1076"/>
        <pc:sldMkLst>
          <pc:docMk/>
          <pc:sldMk cId="2998048101" sldId="260"/>
        </pc:sldMkLst>
        <pc:spChg chg="mod">
          <ac:chgData name="james duncan" userId="6ca7f1247f4af538" providerId="LiveId" clId="{A2BCD556-CC8A-4890-A8E4-2CC2938F03EC}" dt="2019-11-08T03:29:03.097" v="479" actId="1076"/>
          <ac:spMkLst>
            <pc:docMk/>
            <pc:sldMk cId="2998048101" sldId="260"/>
            <ac:spMk id="3" creationId="{00000000-0000-0000-0000-000000000000}"/>
          </ac:spMkLst>
        </pc:spChg>
      </pc:sldChg>
      <pc:sldChg chg="modSp modAnim">
        <pc:chgData name="james duncan" userId="6ca7f1247f4af538" providerId="LiveId" clId="{A2BCD556-CC8A-4890-A8E4-2CC2938F03EC}" dt="2019-11-08T03:37:47.324" v="604" actId="20577"/>
        <pc:sldMkLst>
          <pc:docMk/>
          <pc:sldMk cId="1610718268" sldId="326"/>
        </pc:sldMkLst>
        <pc:spChg chg="mod">
          <ac:chgData name="james duncan" userId="6ca7f1247f4af538" providerId="LiveId" clId="{A2BCD556-CC8A-4890-A8E4-2CC2938F03EC}" dt="2019-11-08T03:37:47.324" v="604" actId="20577"/>
          <ac:spMkLst>
            <pc:docMk/>
            <pc:sldMk cId="1610718268" sldId="326"/>
            <ac:spMk id="3" creationId="{00000000-0000-0000-0000-000000000000}"/>
          </ac:spMkLst>
        </pc:spChg>
      </pc:sldChg>
      <pc:sldChg chg="addSp delSp modSp modAnim">
        <pc:chgData name="james duncan" userId="6ca7f1247f4af538" providerId="LiveId" clId="{A2BCD556-CC8A-4890-A8E4-2CC2938F03EC}" dt="2019-11-08T04:14:51.074" v="627"/>
        <pc:sldMkLst>
          <pc:docMk/>
          <pc:sldMk cId="632458986" sldId="327"/>
        </pc:sldMkLst>
        <pc:picChg chg="add mod">
          <ac:chgData name="james duncan" userId="6ca7f1247f4af538" providerId="LiveId" clId="{A2BCD556-CC8A-4890-A8E4-2CC2938F03EC}" dt="2019-11-08T04:04:38.617" v="608" actId="1076"/>
          <ac:picMkLst>
            <pc:docMk/>
            <pc:sldMk cId="632458986" sldId="327"/>
            <ac:picMk id="4" creationId="{56616990-ED1B-46FD-9FCF-A3E4B197E48C}"/>
          </ac:picMkLst>
        </pc:picChg>
        <pc:picChg chg="del">
          <ac:chgData name="james duncan" userId="6ca7f1247f4af538" providerId="LiveId" clId="{A2BCD556-CC8A-4890-A8E4-2CC2938F03EC}" dt="2019-11-08T04:04:32.063" v="607" actId="478"/>
          <ac:picMkLst>
            <pc:docMk/>
            <pc:sldMk cId="632458986" sldId="327"/>
            <ac:picMk id="5" creationId="{00000000-0000-0000-0000-000000000000}"/>
          </ac:picMkLst>
        </pc:picChg>
      </pc:sldChg>
      <pc:sldChg chg="modSp modAnim modNotesTx">
        <pc:chgData name="james duncan" userId="6ca7f1247f4af538" providerId="LiveId" clId="{A2BCD556-CC8A-4890-A8E4-2CC2938F03EC}" dt="2019-11-08T03:26:02.423" v="374" actId="20577"/>
        <pc:sldMkLst>
          <pc:docMk/>
          <pc:sldMk cId="663046715" sldId="338"/>
        </pc:sldMkLst>
        <pc:spChg chg="mod">
          <ac:chgData name="james duncan" userId="6ca7f1247f4af538" providerId="LiveId" clId="{A2BCD556-CC8A-4890-A8E4-2CC2938F03EC}" dt="2019-11-08T03:25:36.772" v="270" actId="20577"/>
          <ac:spMkLst>
            <pc:docMk/>
            <pc:sldMk cId="663046715" sldId="338"/>
            <ac:spMk id="7" creationId="{00000000-0000-0000-0000-000000000000}"/>
          </ac:spMkLst>
        </pc:spChg>
      </pc:sldChg>
      <pc:sldChg chg="modSp modAnim modNotesTx">
        <pc:chgData name="james duncan" userId="6ca7f1247f4af538" providerId="LiveId" clId="{A2BCD556-CC8A-4890-A8E4-2CC2938F03EC}" dt="2019-11-08T03:32:11.523" v="566" actId="27636"/>
        <pc:sldMkLst>
          <pc:docMk/>
          <pc:sldMk cId="3253593030" sldId="341"/>
        </pc:sldMkLst>
        <pc:spChg chg="mod">
          <ac:chgData name="james duncan" userId="6ca7f1247f4af538" providerId="LiveId" clId="{A2BCD556-CC8A-4890-A8E4-2CC2938F03EC}" dt="2019-11-08T03:32:11.523" v="566" actId="27636"/>
          <ac:spMkLst>
            <pc:docMk/>
            <pc:sldMk cId="3253593030" sldId="341"/>
            <ac:spMk id="15" creationId="{A497144A-FFF4-4DDB-A19C-858B2C6808CE}"/>
          </ac:spMkLst>
        </pc:spChg>
      </pc:sldChg>
      <pc:sldChg chg="modSp modAnim">
        <pc:chgData name="james duncan" userId="6ca7f1247f4af538" providerId="LiveId" clId="{A2BCD556-CC8A-4890-A8E4-2CC2938F03EC}" dt="2019-11-08T03:35:37.402" v="594"/>
        <pc:sldMkLst>
          <pc:docMk/>
          <pc:sldMk cId="3897002874" sldId="342"/>
        </pc:sldMkLst>
        <pc:spChg chg="mod">
          <ac:chgData name="james duncan" userId="6ca7f1247f4af538" providerId="LiveId" clId="{A2BCD556-CC8A-4890-A8E4-2CC2938F03EC}" dt="2019-11-08T03:33:32.007" v="572" actId="20577"/>
          <ac:spMkLst>
            <pc:docMk/>
            <pc:sldMk cId="3897002874" sldId="342"/>
            <ac:spMk id="17" creationId="{7202252D-08D6-41F2-9C6F-AF749E404F60}"/>
          </ac:spMkLst>
        </pc:spChg>
      </pc:sldChg>
      <pc:sldChg chg="modSp modNotesTx">
        <pc:chgData name="james duncan" userId="6ca7f1247f4af538" providerId="LiveId" clId="{A2BCD556-CC8A-4890-A8E4-2CC2938F03EC}" dt="2019-11-08T03:24:19.875" v="255" actId="20577"/>
        <pc:sldMkLst>
          <pc:docMk/>
          <pc:sldMk cId="1375785461" sldId="343"/>
        </pc:sldMkLst>
        <pc:spChg chg="mod">
          <ac:chgData name="james duncan" userId="6ca7f1247f4af538" providerId="LiveId" clId="{A2BCD556-CC8A-4890-A8E4-2CC2938F03EC}" dt="2019-11-08T03:23:57.065" v="221"/>
          <ac:spMkLst>
            <pc:docMk/>
            <pc:sldMk cId="1375785461" sldId="343"/>
            <ac:spMk id="15" creationId="{8C6DDD7D-FFC2-4983-99A4-E806EF9B7A6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3672B139-DA2D-4DC5-8BF9-E248D9C7B2A2}" type="datetimeFigureOut">
              <a:rPr lang="en-US" smtClean="0"/>
              <a:t>11/7/2019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12DD8BA-BF49-437B-9BBC-61601EAED821}" type="slidenum">
              <a:rPr lang="en-US" smtClean="0"/>
              <a:t>‹#›</a:t>
            </a:fld>
            <a:endParaRPr lang="en-US"/>
          </a:p>
        </p:txBody>
      </p:sp>
    </p:spTree>
    <p:extLst>
      <p:ext uri="{BB962C8B-B14F-4D97-AF65-F5344CB8AC3E}">
        <p14:creationId xmlns:p14="http://schemas.microsoft.com/office/powerpoint/2010/main" val="6394109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DEDB988-F10B-414A-8026-D135D673B2B9}" type="datetimeFigureOut">
              <a:rPr lang="en-US" smtClean="0"/>
              <a:t>11/7/2019</a:t>
            </a:fld>
            <a:endParaRPr lang="en-US"/>
          </a:p>
        </p:txBody>
      </p:sp>
      <p:sp>
        <p:nvSpPr>
          <p:cNvPr id="4" name="Slide Image Placeholder 3"/>
          <p:cNvSpPr>
            <a:spLocks noGrp="1" noRot="1" noChangeAspect="1"/>
          </p:cNvSpPr>
          <p:nvPr>
            <p:ph type="sldImg" idx="2"/>
          </p:nvPr>
        </p:nvSpPr>
        <p:spPr>
          <a:xfrm>
            <a:off x="717550" y="696913"/>
            <a:ext cx="55753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A836183-36C5-1543-9626-7F99B3685063}" type="slidenum">
              <a:rPr lang="en-US" smtClean="0"/>
              <a:t>‹#›</a:t>
            </a:fld>
            <a:endParaRPr lang="en-US"/>
          </a:p>
        </p:txBody>
      </p:sp>
    </p:spTree>
    <p:extLst>
      <p:ext uri="{BB962C8B-B14F-4D97-AF65-F5344CB8AC3E}">
        <p14:creationId xmlns:p14="http://schemas.microsoft.com/office/powerpoint/2010/main" val="10640971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836183-36C5-1543-9626-7F99B3685063}" type="slidenum">
              <a:rPr lang="en-US" smtClean="0"/>
              <a:t>1</a:t>
            </a:fld>
            <a:endParaRPr lang="en-US"/>
          </a:p>
        </p:txBody>
      </p:sp>
    </p:spTree>
    <p:extLst>
      <p:ext uri="{BB962C8B-B14F-4D97-AF65-F5344CB8AC3E}">
        <p14:creationId xmlns:p14="http://schemas.microsoft.com/office/powerpoint/2010/main" val="3085283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Times New Roman" charset="0"/>
                <a:ea typeface="Times New Roman" charset="0"/>
                <a:cs typeface="Times New Roman" charset="0"/>
              </a:rPr>
              <a:t>The purpose of this study was to investigate the role of social leisure participation in its association with psychological adversity &amp; health care visits among older adults, with a specific interest in examining if differences between veterans &amp; civilians existed </a:t>
            </a:r>
          </a:p>
          <a:p>
            <a:endParaRPr lang="en-US" dirty="0"/>
          </a:p>
        </p:txBody>
      </p:sp>
      <p:sp>
        <p:nvSpPr>
          <p:cNvPr id="4" name="Slide Number Placeholder 3"/>
          <p:cNvSpPr>
            <a:spLocks noGrp="1"/>
          </p:cNvSpPr>
          <p:nvPr>
            <p:ph type="sldNum" sz="quarter" idx="10"/>
          </p:nvPr>
        </p:nvSpPr>
        <p:spPr/>
        <p:txBody>
          <a:bodyPr/>
          <a:lstStyle/>
          <a:p>
            <a:fld id="{0A836183-36C5-1543-9626-7F99B3685063}" type="slidenum">
              <a:rPr lang="en-US" smtClean="0"/>
              <a:t>10</a:t>
            </a:fld>
            <a:endParaRPr lang="en-US"/>
          </a:p>
        </p:txBody>
      </p:sp>
    </p:spTree>
    <p:extLst>
      <p:ext uri="{BB962C8B-B14F-4D97-AF65-F5344CB8AC3E}">
        <p14:creationId xmlns:p14="http://schemas.microsoft.com/office/powerpoint/2010/main" val="163076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836183-36C5-1543-9626-7F99B3685063}" type="slidenum">
              <a:rPr lang="en-US" smtClean="0"/>
              <a:t>11</a:t>
            </a:fld>
            <a:endParaRPr lang="en-US"/>
          </a:p>
        </p:txBody>
      </p:sp>
    </p:spTree>
    <p:extLst>
      <p:ext uri="{BB962C8B-B14F-4D97-AF65-F5344CB8AC3E}">
        <p14:creationId xmlns:p14="http://schemas.microsoft.com/office/powerpoint/2010/main" val="1958203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836183-36C5-1543-9626-7F99B3685063}" type="slidenum">
              <a:rPr lang="en-US" smtClean="0"/>
              <a:t>12</a:t>
            </a:fld>
            <a:endParaRPr lang="en-US"/>
          </a:p>
        </p:txBody>
      </p:sp>
    </p:spTree>
    <p:extLst>
      <p:ext uri="{BB962C8B-B14F-4D97-AF65-F5344CB8AC3E}">
        <p14:creationId xmlns:p14="http://schemas.microsoft.com/office/powerpoint/2010/main" val="1841608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836183-36C5-1543-9626-7F99B3685063}" type="slidenum">
              <a:rPr lang="en-US" smtClean="0"/>
              <a:t>13</a:t>
            </a:fld>
            <a:endParaRPr lang="en-US"/>
          </a:p>
        </p:txBody>
      </p:sp>
    </p:spTree>
    <p:extLst>
      <p:ext uri="{BB962C8B-B14F-4D97-AF65-F5344CB8AC3E}">
        <p14:creationId xmlns:p14="http://schemas.microsoft.com/office/powerpoint/2010/main" val="3004461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baseline="0" dirty="0"/>
          </a:p>
          <a:p>
            <a:r>
              <a:rPr lang="en-US" dirty="0"/>
              <a:t>Projections are older adult numbers will double over the next </a:t>
            </a:r>
            <a:r>
              <a:rPr lang="en-US" dirty="0" err="1"/>
              <a:t>fourty</a:t>
            </a:r>
            <a:r>
              <a:rPr lang="en-US" dirty="0"/>
              <a:t> years</a:t>
            </a:r>
          </a:p>
          <a:p>
            <a:endParaRPr lang="en-US" dirty="0"/>
          </a:p>
          <a:p>
            <a:r>
              <a:rPr lang="en-US" dirty="0"/>
              <a:t>Some older adults experience declines in both physical and cognitive functioning</a:t>
            </a:r>
          </a:p>
        </p:txBody>
      </p:sp>
      <p:sp>
        <p:nvSpPr>
          <p:cNvPr id="4" name="Slide Number Placeholder 3"/>
          <p:cNvSpPr>
            <a:spLocks noGrp="1"/>
          </p:cNvSpPr>
          <p:nvPr>
            <p:ph type="sldNum" sz="quarter" idx="10"/>
          </p:nvPr>
        </p:nvSpPr>
        <p:spPr/>
        <p:txBody>
          <a:bodyPr/>
          <a:lstStyle/>
          <a:p>
            <a:fld id="{0A836183-36C5-1543-9626-7F99B3685063}" type="slidenum">
              <a:rPr lang="en-US" smtClean="0"/>
              <a:t>2</a:t>
            </a:fld>
            <a:endParaRPr lang="en-US"/>
          </a:p>
        </p:txBody>
      </p:sp>
    </p:spTree>
    <p:extLst>
      <p:ext uri="{BB962C8B-B14F-4D97-AF65-F5344CB8AC3E}">
        <p14:creationId xmlns:p14="http://schemas.microsoft.com/office/powerpoint/2010/main" val="3476205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baseline="0" dirty="0"/>
          </a:p>
          <a:p>
            <a:r>
              <a:rPr lang="en-US" dirty="0">
                <a:latin typeface="Times New Roman" charset="0"/>
                <a:ea typeface="Times New Roman" charset="0"/>
                <a:cs typeface="Times New Roman" charset="0"/>
              </a:rPr>
              <a:t>Bullet one: Considering the growing military population, as evidenced by recruitment statistics subpopulation of aging veterans with a higher propensity for adverse health outcomes will continue to grow </a:t>
            </a:r>
          </a:p>
          <a:p>
            <a:endParaRPr lang="en-US" dirty="0">
              <a:latin typeface="Times New Roman" charset="0"/>
              <a:ea typeface="Times New Roman" charset="0"/>
              <a:cs typeface="Times New Roman" charset="0"/>
            </a:endParaRPr>
          </a:p>
          <a:p>
            <a:r>
              <a:rPr lang="en-US" dirty="0">
                <a:latin typeface="Times New Roman" charset="0"/>
                <a:ea typeface="Times New Roman" charset="0"/>
                <a:cs typeface="Times New Roman" charset="0"/>
              </a:rPr>
              <a:t>Bullet two: in an </a:t>
            </a:r>
            <a:r>
              <a:rPr lang="en-US" sz="1200" dirty="0">
                <a:latin typeface="Times New Roman" charset="0"/>
                <a:ea typeface="Times New Roman" charset="0"/>
                <a:cs typeface="Times New Roman" charset="0"/>
              </a:rPr>
              <a:t>effort identify mechanisms that can promote optimal functioning through the aging process</a:t>
            </a:r>
            <a:endParaRPr lang="en-US" dirty="0">
              <a:latin typeface="Times New Roman" charset="0"/>
              <a:ea typeface="Times New Roman" charset="0"/>
              <a:cs typeface="Times New Roman" charset="0"/>
            </a:endParaRPr>
          </a:p>
          <a:p>
            <a:endParaRPr lang="en-US" dirty="0">
              <a:latin typeface="Times New Roman" charset="0"/>
              <a:cs typeface="Times New Roman" charset="0"/>
            </a:endParaRPr>
          </a:p>
          <a:p>
            <a:endParaRPr lang="en-US" dirty="0"/>
          </a:p>
        </p:txBody>
      </p:sp>
      <p:sp>
        <p:nvSpPr>
          <p:cNvPr id="4" name="Slide Number Placeholder 3"/>
          <p:cNvSpPr>
            <a:spLocks noGrp="1"/>
          </p:cNvSpPr>
          <p:nvPr>
            <p:ph type="sldNum" sz="quarter" idx="10"/>
          </p:nvPr>
        </p:nvSpPr>
        <p:spPr/>
        <p:txBody>
          <a:bodyPr/>
          <a:lstStyle/>
          <a:p>
            <a:fld id="{0A836183-36C5-1543-9626-7F99B3685063}" type="slidenum">
              <a:rPr lang="en-US" smtClean="0"/>
              <a:t>3</a:t>
            </a:fld>
            <a:endParaRPr lang="en-US"/>
          </a:p>
        </p:txBody>
      </p:sp>
    </p:spTree>
    <p:extLst>
      <p:ext uri="{BB962C8B-B14F-4D97-AF65-F5344CB8AC3E}">
        <p14:creationId xmlns:p14="http://schemas.microsoft.com/office/powerpoint/2010/main" val="210555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pPr defTabSz="465887">
              <a:defRPr/>
            </a:pPr>
            <a:r>
              <a:rPr lang="en-US" dirty="0"/>
              <a:t>Prior research is very noteworthy based on previous literature on older adults and older adult veterans</a:t>
            </a:r>
          </a:p>
        </p:txBody>
      </p:sp>
      <p:sp>
        <p:nvSpPr>
          <p:cNvPr id="4" name="Slide Number Placeholder 3"/>
          <p:cNvSpPr>
            <a:spLocks noGrp="1"/>
          </p:cNvSpPr>
          <p:nvPr>
            <p:ph type="sldNum" sz="quarter" idx="10"/>
          </p:nvPr>
        </p:nvSpPr>
        <p:spPr/>
        <p:txBody>
          <a:bodyPr/>
          <a:lstStyle/>
          <a:p>
            <a:fld id="{0A836183-36C5-1543-9626-7F99B3685063}" type="slidenum">
              <a:rPr lang="en-US" smtClean="0"/>
              <a:t>4</a:t>
            </a:fld>
            <a:endParaRPr lang="en-US"/>
          </a:p>
        </p:txBody>
      </p:sp>
    </p:spTree>
    <p:extLst>
      <p:ext uri="{BB962C8B-B14F-4D97-AF65-F5344CB8AC3E}">
        <p14:creationId xmlns:p14="http://schemas.microsoft.com/office/powerpoint/2010/main" val="533494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pPr defTabSz="465887">
              <a:defRPr/>
            </a:pPr>
            <a:endParaRPr lang="en-US" dirty="0"/>
          </a:p>
        </p:txBody>
      </p:sp>
      <p:sp>
        <p:nvSpPr>
          <p:cNvPr id="4" name="Slide Number Placeholder 3"/>
          <p:cNvSpPr>
            <a:spLocks noGrp="1"/>
          </p:cNvSpPr>
          <p:nvPr>
            <p:ph type="sldNum" sz="quarter" idx="10"/>
          </p:nvPr>
        </p:nvSpPr>
        <p:spPr/>
        <p:txBody>
          <a:bodyPr/>
          <a:lstStyle/>
          <a:p>
            <a:fld id="{0A836183-36C5-1543-9626-7F99B3685063}" type="slidenum">
              <a:rPr lang="en-US" smtClean="0"/>
              <a:t>5</a:t>
            </a:fld>
            <a:endParaRPr lang="en-US"/>
          </a:p>
        </p:txBody>
      </p:sp>
    </p:spTree>
    <p:extLst>
      <p:ext uri="{BB962C8B-B14F-4D97-AF65-F5344CB8AC3E}">
        <p14:creationId xmlns:p14="http://schemas.microsoft.com/office/powerpoint/2010/main" val="2207310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pPr defTabSz="465887">
              <a:defRPr/>
            </a:pPr>
            <a:endParaRPr lang="en-US" dirty="0"/>
          </a:p>
        </p:txBody>
      </p:sp>
      <p:sp>
        <p:nvSpPr>
          <p:cNvPr id="4" name="Slide Number Placeholder 3"/>
          <p:cNvSpPr>
            <a:spLocks noGrp="1"/>
          </p:cNvSpPr>
          <p:nvPr>
            <p:ph type="sldNum" sz="quarter" idx="10"/>
          </p:nvPr>
        </p:nvSpPr>
        <p:spPr/>
        <p:txBody>
          <a:bodyPr/>
          <a:lstStyle/>
          <a:p>
            <a:fld id="{0A836183-36C5-1543-9626-7F99B3685063}" type="slidenum">
              <a:rPr lang="en-US" smtClean="0"/>
              <a:t>6</a:t>
            </a:fld>
            <a:endParaRPr lang="en-US"/>
          </a:p>
        </p:txBody>
      </p:sp>
    </p:spTree>
    <p:extLst>
      <p:ext uri="{BB962C8B-B14F-4D97-AF65-F5344CB8AC3E}">
        <p14:creationId xmlns:p14="http://schemas.microsoft.com/office/powerpoint/2010/main" val="1521635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r>
              <a:rPr lang="en-US" dirty="0"/>
              <a:t>NSLHAP Original data collection occurred in a face-to-face format by researchers from the University of Chicago, who asked questions exploring social relationships, physical health, cognitive health, &amp; health behaviors of older adults </a:t>
            </a:r>
          </a:p>
          <a:p>
            <a:endParaRPr lang="en-US" dirty="0"/>
          </a:p>
        </p:txBody>
      </p:sp>
      <p:sp>
        <p:nvSpPr>
          <p:cNvPr id="4" name="Slide Number Placeholder 3"/>
          <p:cNvSpPr>
            <a:spLocks noGrp="1"/>
          </p:cNvSpPr>
          <p:nvPr>
            <p:ph type="sldNum" sz="quarter" idx="10"/>
          </p:nvPr>
        </p:nvSpPr>
        <p:spPr/>
        <p:txBody>
          <a:bodyPr/>
          <a:lstStyle/>
          <a:p>
            <a:fld id="{0A836183-36C5-1543-9626-7F99B3685063}" type="slidenum">
              <a:rPr lang="en-US" smtClean="0"/>
              <a:t>7</a:t>
            </a:fld>
            <a:endParaRPr lang="en-US"/>
          </a:p>
        </p:txBody>
      </p:sp>
    </p:spTree>
    <p:extLst>
      <p:ext uri="{BB962C8B-B14F-4D97-AF65-F5344CB8AC3E}">
        <p14:creationId xmlns:p14="http://schemas.microsoft.com/office/powerpoint/2010/main" val="2811197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A series of path models were fitted in AMOS 26 using full information maximum likelihood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latin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Fit indices In general, NFI, CFI, and TLI between .90 &amp; .95 indicate adequate fit &amp; above .95 indicate good fit, &amp; </a:t>
            </a:r>
            <a:r>
              <a:rPr lang="en-US" dirty="0" err="1">
                <a:latin typeface="Times New Roman" panose="02020603050405020304" pitchFamily="18" charset="0"/>
                <a:cs typeface="Times New Roman" panose="02020603050405020304" pitchFamily="18" charset="0"/>
              </a:rPr>
              <a:t>rmsea</a:t>
            </a:r>
            <a:r>
              <a:rPr lang="en-US" dirty="0">
                <a:latin typeface="Times New Roman" panose="02020603050405020304" pitchFamily="18" charset="0"/>
                <a:cs typeface="Times New Roman" panose="02020603050405020304" pitchFamily="18" charset="0"/>
              </a:rPr>
              <a:t> values below .05 indicate good fit, with values between .05 to .08 indicating adequate fit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latin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Sobel test: </a:t>
            </a:r>
            <a:r>
              <a:rPr lang="en-US" dirty="0">
                <a:latin typeface="Times New Roman" panose="02020603050405020304" pitchFamily="18" charset="0"/>
                <a:cs typeface="Times New Roman" panose="02020603050405020304" pitchFamily="18" charset="0"/>
              </a:rPr>
              <a:t>This test can be used to examine the significance of mediation among normally distributed samples with normality being examined with skew &amp; kurtosis values (which were deemed to be in an acceptable range for this study)</a:t>
            </a:r>
          </a:p>
          <a:p>
            <a:endParaRPr lang="en-US" dirty="0"/>
          </a:p>
        </p:txBody>
      </p:sp>
      <p:sp>
        <p:nvSpPr>
          <p:cNvPr id="4" name="Slide Number Placeholder 3"/>
          <p:cNvSpPr>
            <a:spLocks noGrp="1"/>
          </p:cNvSpPr>
          <p:nvPr>
            <p:ph type="sldNum" sz="quarter" idx="10"/>
          </p:nvPr>
        </p:nvSpPr>
        <p:spPr/>
        <p:txBody>
          <a:bodyPr/>
          <a:lstStyle/>
          <a:p>
            <a:fld id="{0A836183-36C5-1543-9626-7F99B3685063}" type="slidenum">
              <a:rPr lang="en-US" smtClean="0"/>
              <a:t>8</a:t>
            </a:fld>
            <a:endParaRPr lang="en-US"/>
          </a:p>
        </p:txBody>
      </p:sp>
    </p:spTree>
    <p:extLst>
      <p:ext uri="{BB962C8B-B14F-4D97-AF65-F5344CB8AC3E}">
        <p14:creationId xmlns:p14="http://schemas.microsoft.com/office/powerpoint/2010/main" val="3828878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836183-36C5-1543-9626-7F99B3685063}" type="slidenum">
              <a:rPr lang="en-US" smtClean="0"/>
              <a:t>9</a:t>
            </a:fld>
            <a:endParaRPr lang="en-US"/>
          </a:p>
        </p:txBody>
      </p:sp>
    </p:spTree>
    <p:extLst>
      <p:ext uri="{BB962C8B-B14F-4D97-AF65-F5344CB8AC3E}">
        <p14:creationId xmlns:p14="http://schemas.microsoft.com/office/powerpoint/2010/main" val="2446325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6"/>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9136BE7-1BD6-794E-87A0-2DCD738F8D68}" type="datetimeFigureOut">
              <a:rPr lang="en-US" smtClean="0"/>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9E425-6F6A-A048-922B-E02C079CF2DC}" type="slidenum">
              <a:rPr lang="en-US" smtClean="0"/>
              <a:t>‹#›</a:t>
            </a:fld>
            <a:endParaRPr lang="en-US"/>
          </a:p>
        </p:txBody>
      </p:sp>
    </p:spTree>
    <p:extLst>
      <p:ext uri="{BB962C8B-B14F-4D97-AF65-F5344CB8AC3E}">
        <p14:creationId xmlns:p14="http://schemas.microsoft.com/office/powerpoint/2010/main" val="1214725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136BE7-1BD6-794E-87A0-2DCD738F8D68}" type="datetimeFigureOut">
              <a:rPr lang="en-US" smtClean="0"/>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9E425-6F6A-A048-922B-E02C079CF2DC}" type="slidenum">
              <a:rPr lang="en-US" smtClean="0"/>
              <a:t>‹#›</a:t>
            </a:fld>
            <a:endParaRPr lang="en-US"/>
          </a:p>
        </p:txBody>
      </p:sp>
    </p:spTree>
    <p:extLst>
      <p:ext uri="{BB962C8B-B14F-4D97-AF65-F5344CB8AC3E}">
        <p14:creationId xmlns:p14="http://schemas.microsoft.com/office/powerpoint/2010/main" val="819488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7"/>
            <a:ext cx="2057400" cy="48762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867"/>
            <a:ext cx="60198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136BE7-1BD6-794E-87A0-2DCD738F8D68}" type="datetimeFigureOut">
              <a:rPr lang="en-US" smtClean="0"/>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9E425-6F6A-A048-922B-E02C079CF2DC}" type="slidenum">
              <a:rPr lang="en-US" smtClean="0"/>
              <a:t>‹#›</a:t>
            </a:fld>
            <a:endParaRPr lang="en-US"/>
          </a:p>
        </p:txBody>
      </p:sp>
    </p:spTree>
    <p:extLst>
      <p:ext uri="{BB962C8B-B14F-4D97-AF65-F5344CB8AC3E}">
        <p14:creationId xmlns:p14="http://schemas.microsoft.com/office/powerpoint/2010/main" val="1301554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136BE7-1BD6-794E-87A0-2DCD738F8D68}" type="datetimeFigureOut">
              <a:rPr lang="en-US" smtClean="0"/>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9E425-6F6A-A048-922B-E02C079CF2DC}" type="slidenum">
              <a:rPr lang="en-US" smtClean="0"/>
              <a:t>‹#›</a:t>
            </a:fld>
            <a:endParaRPr lang="en-US"/>
          </a:p>
        </p:txBody>
      </p:sp>
    </p:spTree>
    <p:extLst>
      <p:ext uri="{BB962C8B-B14F-4D97-AF65-F5344CB8AC3E}">
        <p14:creationId xmlns:p14="http://schemas.microsoft.com/office/powerpoint/2010/main" val="3367551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9"/>
            <a:ext cx="7772400" cy="1135063"/>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136BE7-1BD6-794E-87A0-2DCD738F8D68}" type="datetimeFigureOut">
              <a:rPr lang="en-US" smtClean="0"/>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9E425-6F6A-A048-922B-E02C079CF2DC}" type="slidenum">
              <a:rPr lang="en-US" smtClean="0"/>
              <a:t>‹#›</a:t>
            </a:fld>
            <a:endParaRPr lang="en-US"/>
          </a:p>
        </p:txBody>
      </p:sp>
    </p:spTree>
    <p:extLst>
      <p:ext uri="{BB962C8B-B14F-4D97-AF65-F5344CB8AC3E}">
        <p14:creationId xmlns:p14="http://schemas.microsoft.com/office/powerpoint/2010/main" val="3308451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9136BE7-1BD6-794E-87A0-2DCD738F8D68}" type="datetimeFigureOut">
              <a:rPr lang="en-US" smtClean="0"/>
              <a:t>11/7/2019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09E425-6F6A-A048-922B-E02C079CF2DC}" type="slidenum">
              <a:rPr lang="en-US" smtClean="0"/>
              <a:t>‹#›</a:t>
            </a:fld>
            <a:endParaRPr lang="en-US"/>
          </a:p>
        </p:txBody>
      </p:sp>
    </p:spTree>
    <p:extLst>
      <p:ext uri="{BB962C8B-B14F-4D97-AF65-F5344CB8AC3E}">
        <p14:creationId xmlns:p14="http://schemas.microsoft.com/office/powerpoint/2010/main" val="2776612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1"/>
            <a:ext cx="4040188"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279261"/>
            <a:ext cx="4041775"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136BE7-1BD6-794E-87A0-2DCD738F8D68}" type="datetimeFigureOut">
              <a:rPr lang="en-US" smtClean="0"/>
              <a:t>11/7/2019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09E425-6F6A-A048-922B-E02C079CF2DC}" type="slidenum">
              <a:rPr lang="en-US" smtClean="0"/>
              <a:t>‹#›</a:t>
            </a:fld>
            <a:endParaRPr lang="en-US"/>
          </a:p>
        </p:txBody>
      </p:sp>
    </p:spTree>
    <p:extLst>
      <p:ext uri="{BB962C8B-B14F-4D97-AF65-F5344CB8AC3E}">
        <p14:creationId xmlns:p14="http://schemas.microsoft.com/office/powerpoint/2010/main" val="15416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136BE7-1BD6-794E-87A0-2DCD738F8D68}" type="datetimeFigureOut">
              <a:rPr lang="en-US" smtClean="0"/>
              <a:t>11/7/2019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09E425-6F6A-A048-922B-E02C079CF2DC}" type="slidenum">
              <a:rPr lang="en-US" smtClean="0"/>
              <a:t>‹#›</a:t>
            </a:fld>
            <a:endParaRPr lang="en-US"/>
          </a:p>
        </p:txBody>
      </p:sp>
    </p:spTree>
    <p:extLst>
      <p:ext uri="{BB962C8B-B14F-4D97-AF65-F5344CB8AC3E}">
        <p14:creationId xmlns:p14="http://schemas.microsoft.com/office/powerpoint/2010/main" val="1688063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136BE7-1BD6-794E-87A0-2DCD738F8D68}" type="datetimeFigureOut">
              <a:rPr lang="en-US" smtClean="0"/>
              <a:t>11/7/2019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09E425-6F6A-A048-922B-E02C079CF2DC}" type="slidenum">
              <a:rPr lang="en-US" smtClean="0"/>
              <a:t>‹#›</a:t>
            </a:fld>
            <a:endParaRPr lang="en-US"/>
          </a:p>
        </p:txBody>
      </p:sp>
    </p:spTree>
    <p:extLst>
      <p:ext uri="{BB962C8B-B14F-4D97-AF65-F5344CB8AC3E}">
        <p14:creationId xmlns:p14="http://schemas.microsoft.com/office/powerpoint/2010/main" val="2464808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27541"/>
            <a:ext cx="3008313" cy="968376"/>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27545"/>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195920"/>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136BE7-1BD6-794E-87A0-2DCD738F8D68}" type="datetimeFigureOut">
              <a:rPr lang="en-US" smtClean="0"/>
              <a:t>11/7/2019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09E425-6F6A-A048-922B-E02C079CF2DC}" type="slidenum">
              <a:rPr lang="en-US" smtClean="0"/>
              <a:t>‹#›</a:t>
            </a:fld>
            <a:endParaRPr lang="en-US"/>
          </a:p>
        </p:txBody>
      </p:sp>
    </p:spTree>
    <p:extLst>
      <p:ext uri="{BB962C8B-B14F-4D97-AF65-F5344CB8AC3E}">
        <p14:creationId xmlns:p14="http://schemas.microsoft.com/office/powerpoint/2010/main" val="2683179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3"/>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3"/>
            <a:ext cx="5486400" cy="6707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136BE7-1BD6-794E-87A0-2DCD738F8D68}" type="datetimeFigureOut">
              <a:rPr lang="en-US" smtClean="0"/>
              <a:t>11/7/2019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09E425-6F6A-A048-922B-E02C079CF2DC}" type="slidenum">
              <a:rPr lang="en-US" smtClean="0"/>
              <a:t>‹#›</a:t>
            </a:fld>
            <a:endParaRPr lang="en-US"/>
          </a:p>
        </p:txBody>
      </p:sp>
    </p:spTree>
    <p:extLst>
      <p:ext uri="{BB962C8B-B14F-4D97-AF65-F5344CB8AC3E}">
        <p14:creationId xmlns:p14="http://schemas.microsoft.com/office/powerpoint/2010/main" val="3416988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6"/>
            <a:ext cx="8229600" cy="952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333501"/>
            <a:ext cx="8229600" cy="37716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5296961"/>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09136BE7-1BD6-794E-87A0-2DCD738F8D68}" type="datetimeFigureOut">
              <a:rPr lang="en-US" smtClean="0"/>
              <a:t>11/7/2019</a:t>
            </a:fld>
            <a:endParaRPr lang="en-US"/>
          </a:p>
        </p:txBody>
      </p:sp>
      <p:sp>
        <p:nvSpPr>
          <p:cNvPr id="5" name="Footer Placeholder 4"/>
          <p:cNvSpPr>
            <a:spLocks noGrp="1"/>
          </p:cNvSpPr>
          <p:nvPr>
            <p:ph type="ftr" sz="quarter" idx="3"/>
          </p:nvPr>
        </p:nvSpPr>
        <p:spPr>
          <a:xfrm>
            <a:off x="3124200" y="5296961"/>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61"/>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0709E425-6F6A-A048-922B-E02C079CF2DC}" type="slidenum">
              <a:rPr lang="en-US" smtClean="0"/>
              <a:t>‹#›</a:t>
            </a:fld>
            <a:endParaRPr lang="en-US"/>
          </a:p>
        </p:txBody>
      </p:sp>
    </p:spTree>
    <p:extLst>
      <p:ext uri="{BB962C8B-B14F-4D97-AF65-F5344CB8AC3E}">
        <p14:creationId xmlns:p14="http://schemas.microsoft.com/office/powerpoint/2010/main" val="3983263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tiff"/><Relationship Id="rId5" Type="http://schemas.openxmlformats.org/officeDocument/2006/relationships/image" Target="../media/image3.tiff"/><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8.PNG"/><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8.PNG"/><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tiff"/><Relationship Id="rId5" Type="http://schemas.openxmlformats.org/officeDocument/2006/relationships/image" Target="../media/image3.tiff"/><Relationship Id="rId4" Type="http://schemas.openxmlformats.org/officeDocument/2006/relationships/image" Target="../media/image2.tiff"/></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3.PNG"/><Relationship Id="rId7" Type="http://schemas.openxmlformats.org/officeDocument/2006/relationships/image" Target="../media/image8.PNG"/><Relationship Id="rId12"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5.png"/><Relationship Id="rId5" Type="http://schemas.openxmlformats.org/officeDocument/2006/relationships/image" Target="../media/image6.png"/><Relationship Id="rId10" Type="http://schemas.openxmlformats.org/officeDocument/2006/relationships/image" Target="../media/image14.png"/><Relationship Id="rId4" Type="http://schemas.openxmlformats.org/officeDocument/2006/relationships/image" Target="../media/image5.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8.PNG"/><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8.PNG"/><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8.PNG"/><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13" Type="http://schemas.openxmlformats.org/officeDocument/2006/relationships/image" Target="../media/image16.PNG"/><Relationship Id="rId3" Type="http://schemas.openxmlformats.org/officeDocument/2006/relationships/image" Target="../media/image5.png"/><Relationship Id="rId7" Type="http://schemas.openxmlformats.org/officeDocument/2006/relationships/image" Target="../media/image17.PNG"/><Relationship Id="rId12" Type="http://schemas.openxmlformats.org/officeDocument/2006/relationships/image" Target="../media/image9.PNG"/><Relationship Id="rId2" Type="http://schemas.openxmlformats.org/officeDocument/2006/relationships/notesSlide" Target="../notesSlides/notesSlide9.xml"/><Relationship Id="rId16"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0.PNG"/><Relationship Id="rId5" Type="http://schemas.openxmlformats.org/officeDocument/2006/relationships/image" Target="../media/image8.PNG"/><Relationship Id="rId15" Type="http://schemas.openxmlformats.org/officeDocument/2006/relationships/image" Target="../media/image10.PNG"/><Relationship Id="rId4" Type="http://schemas.openxmlformats.org/officeDocument/2006/relationships/image" Target="../media/image6.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69038"/>
            <a:ext cx="9144000" cy="2914193"/>
          </a:xfrm>
        </p:spPr>
        <p:txBody>
          <a:bodyPr>
            <a:normAutofit fontScale="90000"/>
          </a:bodyPr>
          <a:lstStyle/>
          <a:p>
            <a:r>
              <a:rPr lang="en-US" sz="3900" dirty="0">
                <a:latin typeface="Times New Roman" charset="0"/>
                <a:ea typeface="Times New Roman" charset="0"/>
                <a:cs typeface="Times New Roman" charset="0"/>
              </a:rPr>
              <a:t>A comparison of U.S. military veterans’ &amp; civilians’ leisure participation</a:t>
            </a:r>
            <a:br>
              <a:rPr lang="en-US" sz="3900" dirty="0">
                <a:latin typeface="Times New Roman" charset="0"/>
                <a:ea typeface="Times New Roman" charset="0"/>
                <a:cs typeface="Times New Roman" charset="0"/>
              </a:rPr>
            </a:br>
            <a:r>
              <a:rPr lang="en-US" sz="3900" dirty="0">
                <a:latin typeface="Times New Roman" charset="0"/>
                <a:ea typeface="Times New Roman" charset="0"/>
                <a:cs typeface="Times New Roman" charset="0"/>
              </a:rPr>
              <a:t>&amp;</a:t>
            </a:r>
            <a:br>
              <a:rPr lang="en-US" sz="3900" dirty="0">
                <a:latin typeface="Times New Roman" charset="0"/>
                <a:ea typeface="Times New Roman" charset="0"/>
                <a:cs typeface="Times New Roman" charset="0"/>
              </a:rPr>
            </a:br>
            <a:r>
              <a:rPr lang="en-US" sz="3900" dirty="0">
                <a:latin typeface="Times New Roman" charset="0"/>
                <a:ea typeface="Times New Roman" charset="0"/>
                <a:cs typeface="Times New Roman" charset="0"/>
              </a:rPr>
              <a:t> its association with psychological adversity &amp; health care visits among older adults</a:t>
            </a:r>
            <a:br>
              <a:rPr lang="en-US" dirty="0">
                <a:latin typeface="Times New Roman" charset="0"/>
                <a:ea typeface="Times New Roman" charset="0"/>
                <a:cs typeface="Times New Roman" charset="0"/>
              </a:rPr>
            </a:br>
            <a:r>
              <a:rPr lang="en-US" sz="1100" dirty="0">
                <a:latin typeface="Times New Roman" charset="0"/>
                <a:ea typeface="Times New Roman" charset="0"/>
                <a:cs typeface="Times New Roman" charset="0"/>
              </a:rPr>
              <a:t>_____________________________________________________________________________________________________________________________</a:t>
            </a:r>
          </a:p>
        </p:txBody>
      </p:sp>
      <p:sp>
        <p:nvSpPr>
          <p:cNvPr id="3" name="Subtitle 2"/>
          <p:cNvSpPr>
            <a:spLocks noGrp="1"/>
          </p:cNvSpPr>
          <p:nvPr>
            <p:ph type="subTitle" idx="1"/>
          </p:nvPr>
        </p:nvSpPr>
        <p:spPr>
          <a:xfrm>
            <a:off x="19309" y="4223642"/>
            <a:ext cx="9144000" cy="1603887"/>
          </a:xfrm>
        </p:spPr>
        <p:txBody>
          <a:bodyPr>
            <a:normAutofit/>
          </a:bodyPr>
          <a:lstStyle/>
          <a:p>
            <a:pPr algn="l"/>
            <a:r>
              <a:rPr lang="en-US" sz="1800" b="1" dirty="0">
                <a:solidFill>
                  <a:srgbClr val="9D2235"/>
                </a:solidFill>
                <a:latin typeface="Times New Roman" charset="0"/>
                <a:ea typeface="Times New Roman" charset="0"/>
                <a:cs typeface="Times New Roman" charset="0"/>
              </a:rPr>
              <a:t>James M. Duncan, </a:t>
            </a:r>
            <a:r>
              <a:rPr lang="en-US" sz="1800" dirty="0">
                <a:solidFill>
                  <a:srgbClr val="9D2235"/>
                </a:solidFill>
                <a:latin typeface="Times New Roman" charset="0"/>
                <a:ea typeface="Times New Roman" charset="0"/>
                <a:cs typeface="Times New Roman" charset="0"/>
              </a:rPr>
              <a:t>Ph.D., CFLE, DAV, University of Arkansas, jmduncan@uark.edu</a:t>
            </a:r>
          </a:p>
          <a:p>
            <a:pPr algn="l"/>
            <a:r>
              <a:rPr lang="en-US" sz="1800" b="1" dirty="0">
                <a:solidFill>
                  <a:srgbClr val="512888"/>
                </a:solidFill>
                <a:latin typeface="Times New Roman" charset="0"/>
                <a:ea typeface="Times New Roman" charset="0"/>
                <a:cs typeface="Times New Roman" charset="0"/>
              </a:rPr>
              <a:t>Anthony J. Ferraro, </a:t>
            </a:r>
            <a:r>
              <a:rPr lang="en-US" sz="1800" dirty="0">
                <a:solidFill>
                  <a:srgbClr val="512888"/>
                </a:solidFill>
                <a:latin typeface="Times New Roman" charset="0"/>
                <a:ea typeface="Times New Roman" charset="0"/>
                <a:cs typeface="Times New Roman" charset="0"/>
              </a:rPr>
              <a:t>Ph.D., CFLE, Kansas State University, aferraro@ksu.edu</a:t>
            </a:r>
          </a:p>
          <a:p>
            <a:pPr algn="l"/>
            <a:r>
              <a:rPr lang="en-US" sz="1800" b="1" dirty="0">
                <a:solidFill>
                  <a:srgbClr val="FFDF04"/>
                </a:solidFill>
                <a:latin typeface="Times New Roman" charset="0"/>
                <a:ea typeface="Times New Roman" charset="0"/>
                <a:cs typeface="Times New Roman" charset="0"/>
              </a:rPr>
              <a:t>Kayla Reed-Fitzke, </a:t>
            </a:r>
            <a:r>
              <a:rPr lang="en-US" sz="1800" dirty="0">
                <a:solidFill>
                  <a:srgbClr val="FFDF04"/>
                </a:solidFill>
                <a:latin typeface="Times New Roman" charset="0"/>
                <a:ea typeface="Times New Roman" charset="0"/>
                <a:cs typeface="Times New Roman" charset="0"/>
              </a:rPr>
              <a:t>Ph.D., LMFT, University of Iowa, kayla-fitzke@uiowa.edu</a:t>
            </a:r>
          </a:p>
          <a:p>
            <a:pPr algn="l"/>
            <a:r>
              <a:rPr lang="en-US" sz="1800" b="1" dirty="0">
                <a:solidFill>
                  <a:srgbClr val="A71B33"/>
                </a:solidFill>
                <a:latin typeface="Times New Roman" charset="0"/>
                <a:ea typeface="Times New Roman" charset="0"/>
                <a:cs typeface="Times New Roman" charset="0"/>
              </a:rPr>
              <a:t>Timothy S. Killian, </a:t>
            </a:r>
            <a:r>
              <a:rPr lang="en-US" sz="1800" dirty="0">
                <a:solidFill>
                  <a:srgbClr val="A71B33"/>
                </a:solidFill>
                <a:latin typeface="Times New Roman" charset="0"/>
                <a:ea typeface="Times New Roman" charset="0"/>
                <a:cs typeface="Times New Roman" charset="0"/>
              </a:rPr>
              <a:t>Ph.D., University of Arkansas, tkillian@uark.edu</a:t>
            </a:r>
          </a:p>
        </p:txBody>
      </p:sp>
      <p:sp>
        <p:nvSpPr>
          <p:cNvPr id="9" name="Rectangle 8"/>
          <p:cNvSpPr/>
          <p:nvPr/>
        </p:nvSpPr>
        <p:spPr>
          <a:xfrm>
            <a:off x="8148578" y="4964894"/>
            <a:ext cx="1095755" cy="784830"/>
          </a:xfrm>
          <a:prstGeom prst="rect">
            <a:avLst/>
          </a:prstGeom>
        </p:spPr>
        <p:txBody>
          <a:bodyPr wrap="square">
            <a:spAutoFit/>
          </a:bodyPr>
          <a:lstStyle/>
          <a:p>
            <a:pPr algn="ctr"/>
            <a:r>
              <a:rPr lang="en-US" sz="1500" b="1" dirty="0">
                <a:solidFill>
                  <a:prstClr val="black"/>
                </a:solidFill>
                <a:latin typeface="Times New Roman" charset="0"/>
                <a:ea typeface="Times New Roman" charset="0"/>
                <a:cs typeface="Times New Roman" charset="0"/>
              </a:rPr>
              <a:t>NCFR</a:t>
            </a:r>
          </a:p>
          <a:p>
            <a:pPr algn="ctr"/>
            <a:r>
              <a:rPr lang="en-US" sz="1500" b="1" dirty="0">
                <a:solidFill>
                  <a:prstClr val="black"/>
                </a:solidFill>
                <a:latin typeface="Times New Roman" charset="0"/>
                <a:ea typeface="Times New Roman" charset="0"/>
                <a:cs typeface="Times New Roman" charset="0"/>
              </a:rPr>
              <a:t> Ft. Worth Nov 2019</a:t>
            </a:r>
            <a:endParaRPr lang="en-US" sz="1500" b="1" i="1" dirty="0">
              <a:solidFill>
                <a:prstClr val="black"/>
              </a:solidFill>
              <a:latin typeface="Times New Roman" charset="0"/>
              <a:ea typeface="Times New Roman" charset="0"/>
              <a:cs typeface="Times New Roman" charset="0"/>
            </a:endParaRPr>
          </a:p>
        </p:txBody>
      </p:sp>
      <p:pic>
        <p:nvPicPr>
          <p:cNvPr id="18" name="Picture 17">
            <a:extLst>
              <a:ext uri="{FF2B5EF4-FFF2-40B4-BE49-F238E27FC236}">
                <a16:creationId xmlns:a16="http://schemas.microsoft.com/office/drawing/2014/main" id="{9057DA1B-7AE7-43B3-A60C-4E8E92F3DC03}"/>
              </a:ext>
            </a:extLst>
          </p:cNvPr>
          <p:cNvPicPr>
            <a:picLocks noChangeAspect="1"/>
          </p:cNvPicPr>
          <p:nvPr/>
        </p:nvPicPr>
        <p:blipFill>
          <a:blip r:embed="rId3"/>
          <a:stretch>
            <a:fillRect/>
          </a:stretch>
        </p:blipFill>
        <p:spPr>
          <a:xfrm>
            <a:off x="19309" y="55396"/>
            <a:ext cx="1069563" cy="988073"/>
          </a:xfrm>
          <a:prstGeom prst="rect">
            <a:avLst/>
          </a:prstGeom>
        </p:spPr>
      </p:pic>
      <p:sp>
        <p:nvSpPr>
          <p:cNvPr id="19" name="TextBox 18">
            <a:extLst>
              <a:ext uri="{FF2B5EF4-FFF2-40B4-BE49-F238E27FC236}">
                <a16:creationId xmlns:a16="http://schemas.microsoft.com/office/drawing/2014/main" id="{7BD9F25F-E452-4744-95E8-D306AC33B0E7}"/>
              </a:ext>
            </a:extLst>
          </p:cNvPr>
          <p:cNvSpPr txBox="1"/>
          <p:nvPr/>
        </p:nvSpPr>
        <p:spPr>
          <a:xfrm>
            <a:off x="868329" y="245191"/>
            <a:ext cx="1241394" cy="646331"/>
          </a:xfrm>
          <a:prstGeom prst="rect">
            <a:avLst/>
          </a:prstGeom>
          <a:noFill/>
        </p:spPr>
        <p:txBody>
          <a:bodyPr wrap="square" rtlCol="0">
            <a:spAutoFit/>
          </a:bodyPr>
          <a:lstStyle/>
          <a:p>
            <a:pPr algn="ctr"/>
            <a:r>
              <a:rPr lang="en-US" sz="1200" b="1" dirty="0">
                <a:latin typeface="Times New Roman" panose="02020603050405020304" pitchFamily="18" charset="0"/>
                <a:cs typeface="Times New Roman" panose="02020603050405020304" pitchFamily="18" charset="0"/>
              </a:rPr>
              <a:t>FRIENDS</a:t>
            </a:r>
          </a:p>
          <a:p>
            <a:pPr algn="ctr"/>
            <a:r>
              <a:rPr lang="en-US" sz="1200" b="1" dirty="0">
                <a:latin typeface="Times New Roman" panose="02020603050405020304" pitchFamily="18" charset="0"/>
                <a:cs typeface="Times New Roman" panose="02020603050405020304" pitchFamily="18" charset="0"/>
              </a:rPr>
              <a:t>of the </a:t>
            </a:r>
          </a:p>
          <a:p>
            <a:pPr algn="ctr"/>
            <a:r>
              <a:rPr lang="en-US" sz="1200" b="1" dirty="0">
                <a:latin typeface="Times New Roman" panose="02020603050405020304" pitchFamily="18" charset="0"/>
                <a:cs typeface="Times New Roman" panose="02020603050405020304" pitchFamily="18" charset="0"/>
              </a:rPr>
              <a:t>Tallgrass</a:t>
            </a:r>
          </a:p>
        </p:txBody>
      </p:sp>
      <p:pic>
        <p:nvPicPr>
          <p:cNvPr id="4" name="Picture 3">
            <a:extLst>
              <a:ext uri="{FF2B5EF4-FFF2-40B4-BE49-F238E27FC236}">
                <a16:creationId xmlns:a16="http://schemas.microsoft.com/office/drawing/2014/main" id="{838AFE87-AF2B-6148-AE75-400145F582AD}"/>
              </a:ext>
            </a:extLst>
          </p:cNvPr>
          <p:cNvPicPr>
            <a:picLocks noChangeAspect="1"/>
          </p:cNvPicPr>
          <p:nvPr/>
        </p:nvPicPr>
        <p:blipFill>
          <a:blip r:embed="rId4"/>
          <a:stretch>
            <a:fillRect/>
          </a:stretch>
        </p:blipFill>
        <p:spPr>
          <a:xfrm>
            <a:off x="4702730" y="118512"/>
            <a:ext cx="1210350" cy="899693"/>
          </a:xfrm>
          <a:prstGeom prst="rect">
            <a:avLst/>
          </a:prstGeom>
        </p:spPr>
      </p:pic>
      <p:pic>
        <p:nvPicPr>
          <p:cNvPr id="5" name="Picture 4">
            <a:extLst>
              <a:ext uri="{FF2B5EF4-FFF2-40B4-BE49-F238E27FC236}">
                <a16:creationId xmlns:a16="http://schemas.microsoft.com/office/drawing/2014/main" id="{C358A01E-88E5-674F-BD9A-189C801C33E0}"/>
              </a:ext>
            </a:extLst>
          </p:cNvPr>
          <p:cNvPicPr>
            <a:picLocks noChangeAspect="1"/>
          </p:cNvPicPr>
          <p:nvPr/>
        </p:nvPicPr>
        <p:blipFill rotWithShape="1">
          <a:blip r:embed="rId5"/>
          <a:srcRect t="14495" b="13027"/>
          <a:stretch/>
        </p:blipFill>
        <p:spPr>
          <a:xfrm>
            <a:off x="6881782" y="63796"/>
            <a:ext cx="1266796" cy="918142"/>
          </a:xfrm>
          <a:prstGeom prst="rect">
            <a:avLst/>
          </a:prstGeom>
        </p:spPr>
      </p:pic>
      <p:pic>
        <p:nvPicPr>
          <p:cNvPr id="6" name="Picture 5">
            <a:extLst>
              <a:ext uri="{FF2B5EF4-FFF2-40B4-BE49-F238E27FC236}">
                <a16:creationId xmlns:a16="http://schemas.microsoft.com/office/drawing/2014/main" id="{8071811C-3D64-A044-8699-30CC5A12CA7A}"/>
              </a:ext>
            </a:extLst>
          </p:cNvPr>
          <p:cNvPicPr>
            <a:picLocks noChangeAspect="1"/>
          </p:cNvPicPr>
          <p:nvPr/>
        </p:nvPicPr>
        <p:blipFill>
          <a:blip r:embed="rId6"/>
          <a:stretch>
            <a:fillRect/>
          </a:stretch>
        </p:blipFill>
        <p:spPr>
          <a:xfrm>
            <a:off x="1851964" y="92176"/>
            <a:ext cx="1797072" cy="861381"/>
          </a:xfrm>
          <a:prstGeom prst="rect">
            <a:avLst/>
          </a:prstGeom>
        </p:spPr>
      </p:pic>
      <p:sp>
        <p:nvSpPr>
          <p:cNvPr id="8" name="TextBox 7">
            <a:extLst>
              <a:ext uri="{FF2B5EF4-FFF2-40B4-BE49-F238E27FC236}">
                <a16:creationId xmlns:a16="http://schemas.microsoft.com/office/drawing/2014/main" id="{F21C989B-15BE-4E5D-A2E0-8ACBA11CD0CB}"/>
              </a:ext>
            </a:extLst>
          </p:cNvPr>
          <p:cNvSpPr txBox="1"/>
          <p:nvPr/>
        </p:nvSpPr>
        <p:spPr>
          <a:xfrm>
            <a:off x="3690002" y="245192"/>
            <a:ext cx="869149" cy="646331"/>
          </a:xfrm>
          <a:prstGeom prst="rect">
            <a:avLst/>
          </a:prstGeom>
          <a:noFill/>
        </p:spPr>
        <p:txBody>
          <a:bodyPr wrap="none" rtlCol="0">
            <a:spAutoFit/>
          </a:bodyPr>
          <a:lstStyle/>
          <a:p>
            <a:pPr algn="ctr"/>
            <a:r>
              <a:rPr lang="en-US" sz="1200" b="1" dirty="0">
                <a:latin typeface="Times New Roman" panose="02020603050405020304" pitchFamily="18" charset="0"/>
                <a:cs typeface="Times New Roman" panose="02020603050405020304" pitchFamily="18" charset="0"/>
              </a:rPr>
              <a:t>University</a:t>
            </a:r>
          </a:p>
          <a:p>
            <a:pPr algn="ctr"/>
            <a:r>
              <a:rPr lang="en-US" sz="1200" b="1" dirty="0">
                <a:latin typeface="Times New Roman" panose="02020603050405020304" pitchFamily="18" charset="0"/>
                <a:cs typeface="Times New Roman" panose="02020603050405020304" pitchFamily="18" charset="0"/>
              </a:rPr>
              <a:t>of</a:t>
            </a:r>
          </a:p>
          <a:p>
            <a:pPr algn="ctr"/>
            <a:r>
              <a:rPr lang="en-US" sz="1200" b="1" dirty="0">
                <a:latin typeface="Times New Roman" panose="02020603050405020304" pitchFamily="18" charset="0"/>
                <a:cs typeface="Times New Roman" panose="02020603050405020304" pitchFamily="18" charset="0"/>
              </a:rPr>
              <a:t>Arkansas</a:t>
            </a:r>
          </a:p>
        </p:txBody>
      </p:sp>
      <p:sp>
        <p:nvSpPr>
          <p:cNvPr id="10" name="TextBox 9">
            <a:extLst>
              <a:ext uri="{FF2B5EF4-FFF2-40B4-BE49-F238E27FC236}">
                <a16:creationId xmlns:a16="http://schemas.microsoft.com/office/drawing/2014/main" id="{0DE8034D-793A-4B8F-B08F-4CAAA2B4F86D}"/>
              </a:ext>
            </a:extLst>
          </p:cNvPr>
          <p:cNvSpPr txBox="1"/>
          <p:nvPr/>
        </p:nvSpPr>
        <p:spPr>
          <a:xfrm>
            <a:off x="5876470" y="245267"/>
            <a:ext cx="976112" cy="646331"/>
          </a:xfrm>
          <a:prstGeom prst="rect">
            <a:avLst/>
          </a:prstGeom>
          <a:noFill/>
        </p:spPr>
        <p:txBody>
          <a:bodyPr wrap="square" rtlCol="0">
            <a:spAutoFit/>
          </a:bodyPr>
          <a:lstStyle/>
          <a:p>
            <a:pPr algn="ctr"/>
            <a:r>
              <a:rPr lang="en-US" sz="1200" b="1" dirty="0">
                <a:latin typeface="Times New Roman" panose="02020603050405020304" pitchFamily="18" charset="0"/>
                <a:cs typeface="Times New Roman" panose="02020603050405020304" pitchFamily="18" charset="0"/>
              </a:rPr>
              <a:t>Kansas</a:t>
            </a:r>
          </a:p>
          <a:p>
            <a:pPr algn="ctr"/>
            <a:r>
              <a:rPr lang="en-US" sz="1200" b="1" dirty="0">
                <a:latin typeface="Times New Roman" panose="02020603050405020304" pitchFamily="18" charset="0"/>
                <a:cs typeface="Times New Roman" panose="02020603050405020304" pitchFamily="18" charset="0"/>
              </a:rPr>
              <a:t>State</a:t>
            </a:r>
          </a:p>
          <a:p>
            <a:pPr algn="ctr"/>
            <a:r>
              <a:rPr lang="en-US" sz="1200" b="1" dirty="0">
                <a:latin typeface="Times New Roman" panose="02020603050405020304" pitchFamily="18" charset="0"/>
                <a:cs typeface="Times New Roman" panose="02020603050405020304" pitchFamily="18" charset="0"/>
              </a:rPr>
              <a:t>University</a:t>
            </a:r>
          </a:p>
        </p:txBody>
      </p:sp>
      <p:sp>
        <p:nvSpPr>
          <p:cNvPr id="11" name="TextBox 10">
            <a:extLst>
              <a:ext uri="{FF2B5EF4-FFF2-40B4-BE49-F238E27FC236}">
                <a16:creationId xmlns:a16="http://schemas.microsoft.com/office/drawing/2014/main" id="{52A9E6B9-4E7A-4DD3-9AA1-208E035C0289}"/>
              </a:ext>
            </a:extLst>
          </p:cNvPr>
          <p:cNvSpPr txBox="1"/>
          <p:nvPr/>
        </p:nvSpPr>
        <p:spPr>
          <a:xfrm>
            <a:off x="8146125" y="245267"/>
            <a:ext cx="869149" cy="646331"/>
          </a:xfrm>
          <a:prstGeom prst="rect">
            <a:avLst/>
          </a:prstGeom>
          <a:noFill/>
        </p:spPr>
        <p:txBody>
          <a:bodyPr wrap="none" rtlCol="0">
            <a:spAutoFit/>
          </a:bodyPr>
          <a:lstStyle/>
          <a:p>
            <a:pPr algn="ctr"/>
            <a:r>
              <a:rPr lang="en-US" sz="1200" b="1" dirty="0">
                <a:latin typeface="Times New Roman" panose="02020603050405020304" pitchFamily="18" charset="0"/>
                <a:cs typeface="Times New Roman" panose="02020603050405020304" pitchFamily="18" charset="0"/>
              </a:rPr>
              <a:t>University</a:t>
            </a:r>
          </a:p>
          <a:p>
            <a:pPr algn="ctr"/>
            <a:r>
              <a:rPr lang="en-US" sz="1200" b="1" dirty="0">
                <a:latin typeface="Times New Roman" panose="02020603050405020304" pitchFamily="18" charset="0"/>
                <a:cs typeface="Times New Roman" panose="02020603050405020304" pitchFamily="18" charset="0"/>
              </a:rPr>
              <a:t>of</a:t>
            </a:r>
          </a:p>
          <a:p>
            <a:pPr algn="ctr"/>
            <a:r>
              <a:rPr lang="en-US" sz="1200" b="1" dirty="0">
                <a:latin typeface="Times New Roman" panose="02020603050405020304" pitchFamily="18" charset="0"/>
                <a:cs typeface="Times New Roman" panose="02020603050405020304" pitchFamily="18" charset="0"/>
              </a:rPr>
              <a:t>Iowa</a:t>
            </a:r>
          </a:p>
        </p:txBody>
      </p:sp>
    </p:spTree>
    <p:extLst>
      <p:ext uri="{BB962C8B-B14F-4D97-AF65-F5344CB8AC3E}">
        <p14:creationId xmlns:p14="http://schemas.microsoft.com/office/powerpoint/2010/main" val="4032685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706D2E9-D410-428A-87E4-58A0BE335B1F}"/>
              </a:ext>
            </a:extLst>
          </p:cNvPr>
          <p:cNvPicPr>
            <a:picLocks noChangeAspect="1"/>
          </p:cNvPicPr>
          <p:nvPr/>
        </p:nvPicPr>
        <p:blipFill>
          <a:blip r:embed="rId3"/>
          <a:stretch>
            <a:fillRect/>
          </a:stretch>
        </p:blipFill>
        <p:spPr>
          <a:xfrm>
            <a:off x="732" y="0"/>
            <a:ext cx="634039" cy="4444369"/>
          </a:xfrm>
          <a:prstGeom prst="rect">
            <a:avLst/>
          </a:prstGeom>
        </p:spPr>
      </p:pic>
      <p:sp>
        <p:nvSpPr>
          <p:cNvPr id="2" name="Title 1"/>
          <p:cNvSpPr>
            <a:spLocks noGrp="1"/>
          </p:cNvSpPr>
          <p:nvPr>
            <p:ph type="title"/>
          </p:nvPr>
        </p:nvSpPr>
        <p:spPr>
          <a:xfrm>
            <a:off x="457200" y="1"/>
            <a:ext cx="8686800" cy="723900"/>
          </a:xfrm>
        </p:spPr>
        <p:txBody>
          <a:bodyPr>
            <a:normAutofit fontScale="90000"/>
          </a:bodyPr>
          <a:lstStyle/>
          <a:p>
            <a:r>
              <a:rPr lang="en-US" sz="5400" dirty="0">
                <a:solidFill>
                  <a:srgbClr val="A71B33"/>
                </a:solidFill>
                <a:latin typeface="Times New Roman" charset="0"/>
                <a:ea typeface="Times New Roman" charset="0"/>
                <a:cs typeface="Times New Roman" charset="0"/>
              </a:rPr>
              <a:t>Discussion</a:t>
            </a:r>
          </a:p>
        </p:txBody>
      </p:sp>
      <p:sp>
        <p:nvSpPr>
          <p:cNvPr id="3" name="Content Placeholder 2"/>
          <p:cNvSpPr>
            <a:spLocks noGrp="1"/>
          </p:cNvSpPr>
          <p:nvPr>
            <p:ph idx="1"/>
          </p:nvPr>
        </p:nvSpPr>
        <p:spPr>
          <a:xfrm>
            <a:off x="582930" y="723902"/>
            <a:ext cx="8622029" cy="4991098"/>
          </a:xfrm>
        </p:spPr>
        <p:txBody>
          <a:bodyPr>
            <a:normAutofit/>
          </a:bodyPr>
          <a:lstStyle/>
          <a:p>
            <a:r>
              <a:rPr lang="en-US" sz="2500" dirty="0">
                <a:latin typeface="Times New Roman" charset="0"/>
                <a:ea typeface="Times New Roman" charset="0"/>
                <a:cs typeface="Times New Roman" charset="0"/>
              </a:rPr>
              <a:t>Higher levels of social leisure = lower psychological adversity</a:t>
            </a:r>
            <a:endParaRPr lang="en-US" sz="2100" dirty="0">
              <a:latin typeface="Times New Roman" charset="0"/>
              <a:ea typeface="Times New Roman" charset="0"/>
              <a:cs typeface="Times New Roman" charset="0"/>
            </a:endParaRPr>
          </a:p>
          <a:p>
            <a:r>
              <a:rPr lang="en-US" sz="2500" dirty="0">
                <a:latin typeface="Times New Roman" charset="0"/>
                <a:ea typeface="Times New Roman" charset="0"/>
                <a:cs typeface="Times New Roman" charset="0"/>
              </a:rPr>
              <a:t>Higher psychological adversity = higher health care visits</a:t>
            </a:r>
          </a:p>
          <a:p>
            <a:r>
              <a:rPr lang="en-US" sz="2500" dirty="0">
                <a:latin typeface="Times New Roman" charset="0"/>
                <a:ea typeface="Times New Roman" charset="0"/>
                <a:cs typeface="Times New Roman" charset="0"/>
              </a:rPr>
              <a:t>Veteran status ≠ moderator between study variables</a:t>
            </a:r>
          </a:p>
          <a:p>
            <a:r>
              <a:rPr lang="en-US" sz="2500" dirty="0">
                <a:latin typeface="Times New Roman" charset="0"/>
                <a:ea typeface="Times New Roman" charset="0"/>
                <a:cs typeface="Times New Roman" charset="0"/>
              </a:rPr>
              <a:t>Suppositions from the findings are that social leisure participation facilitates social relationships…  </a:t>
            </a:r>
          </a:p>
          <a:p>
            <a:pPr lvl="1"/>
            <a:r>
              <a:rPr lang="en-US" sz="2100" dirty="0">
                <a:latin typeface="Times New Roman" charset="0"/>
                <a:ea typeface="Times New Roman" charset="0"/>
                <a:cs typeface="Times New Roman" charset="0"/>
              </a:rPr>
              <a:t>Opportunity for individuals to receive social support to dissuade potential psychological adversity</a:t>
            </a:r>
          </a:p>
          <a:p>
            <a:pPr lvl="1"/>
            <a:r>
              <a:rPr lang="en-US" sz="2100" dirty="0">
                <a:latin typeface="Times New Roman" charset="0"/>
                <a:ea typeface="Times New Roman" charset="0"/>
                <a:cs typeface="Times New Roman" charset="0"/>
              </a:rPr>
              <a:t>Opportunity for social influence, by helping others identity mental health illnesses as they occur &amp; encouraging health care visits</a:t>
            </a:r>
          </a:p>
          <a:p>
            <a:pPr lvl="1"/>
            <a:r>
              <a:rPr lang="en-US" sz="2100" dirty="0">
                <a:latin typeface="Times New Roman" charset="0"/>
                <a:ea typeface="Times New Roman" charset="0"/>
                <a:cs typeface="Times New Roman" charset="0"/>
              </a:rPr>
              <a:t>Among this sample, findings are relevant to older adults                               both veteran &amp; civilian alike</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1904246" y="3175983"/>
            <a:ext cx="4443268" cy="634772"/>
          </a:xfrm>
          <a:prstGeom prst="rect">
            <a:avLst/>
          </a:prstGeom>
        </p:spPr>
      </p:pic>
      <p:pic>
        <p:nvPicPr>
          <p:cNvPr id="10" name="Picture 9" descr="A close up of a logo&#10;&#10;Description automatically generated">
            <a:extLst>
              <a:ext uri="{FF2B5EF4-FFF2-40B4-BE49-F238E27FC236}">
                <a16:creationId xmlns:a16="http://schemas.microsoft.com/office/drawing/2014/main" id="{BDA4D6B8-205A-4410-B664-7788F26077E5}"/>
              </a:ext>
            </a:extLst>
          </p:cNvPr>
          <p:cNvPicPr>
            <a:picLocks noChangeAspect="1"/>
          </p:cNvPicPr>
          <p:nvPr/>
        </p:nvPicPr>
        <p:blipFill>
          <a:blip r:embed="rId5"/>
          <a:stretch>
            <a:fillRect/>
          </a:stretch>
        </p:blipFill>
        <p:spPr>
          <a:xfrm>
            <a:off x="1" y="1968308"/>
            <a:ext cx="636552" cy="1849966"/>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2EA144F9-4C6F-43E7-AAF5-8C40D6B6407E}"/>
              </a:ext>
            </a:extLst>
          </p:cNvPr>
          <p:cNvPicPr>
            <a:picLocks noChangeAspect="1"/>
          </p:cNvPicPr>
          <p:nvPr/>
        </p:nvPicPr>
        <p:blipFill>
          <a:blip r:embed="rId6"/>
          <a:stretch>
            <a:fillRect/>
          </a:stretch>
        </p:blipFill>
        <p:spPr>
          <a:xfrm>
            <a:off x="0" y="3818274"/>
            <a:ext cx="636553" cy="1920433"/>
          </a:xfrm>
          <a:prstGeom prst="rect">
            <a:avLst/>
          </a:prstGeom>
        </p:spPr>
      </p:pic>
      <p:pic>
        <p:nvPicPr>
          <p:cNvPr id="16" name="Picture 15" descr="A picture containing drawing&#10;&#10;Description automatically generated">
            <a:extLst>
              <a:ext uri="{FF2B5EF4-FFF2-40B4-BE49-F238E27FC236}">
                <a16:creationId xmlns:a16="http://schemas.microsoft.com/office/drawing/2014/main" id="{C0BB4AB0-5950-48D9-A202-0D18F7C3B814}"/>
              </a:ext>
            </a:extLst>
          </p:cNvPr>
          <p:cNvPicPr>
            <a:picLocks noChangeAspect="1"/>
          </p:cNvPicPr>
          <p:nvPr/>
        </p:nvPicPr>
        <p:blipFill>
          <a:blip r:embed="rId7"/>
          <a:stretch>
            <a:fillRect/>
          </a:stretch>
        </p:blipFill>
        <p:spPr>
          <a:xfrm>
            <a:off x="1" y="0"/>
            <a:ext cx="636552" cy="1968308"/>
          </a:xfrm>
          <a:prstGeom prst="rect">
            <a:avLst/>
          </a:prstGeom>
        </p:spPr>
      </p:pic>
      <p:pic>
        <p:nvPicPr>
          <p:cNvPr id="17" name="Picture 16" descr="A drawing of a face&#10;&#10;Description automatically generated">
            <a:extLst>
              <a:ext uri="{FF2B5EF4-FFF2-40B4-BE49-F238E27FC236}">
                <a16:creationId xmlns:a16="http://schemas.microsoft.com/office/drawing/2014/main" id="{6F72AC48-04EB-4E9E-A5E8-F5EEFE946C40}"/>
              </a:ext>
            </a:extLst>
          </p:cNvPr>
          <p:cNvPicPr>
            <a:picLocks noChangeAspect="1"/>
          </p:cNvPicPr>
          <p:nvPr/>
        </p:nvPicPr>
        <p:blipFill>
          <a:blip r:embed="rId8"/>
          <a:stretch>
            <a:fillRect/>
          </a:stretch>
        </p:blipFill>
        <p:spPr>
          <a:xfrm>
            <a:off x="14444" y="625526"/>
            <a:ext cx="615564" cy="717256"/>
          </a:xfrm>
          <a:prstGeom prst="rect">
            <a:avLst/>
          </a:prstGeom>
        </p:spPr>
      </p:pic>
      <p:pic>
        <p:nvPicPr>
          <p:cNvPr id="13" name="Picture 12" descr="A drawing of a face&#10;&#10;Description automatically generated">
            <a:extLst>
              <a:ext uri="{FF2B5EF4-FFF2-40B4-BE49-F238E27FC236}">
                <a16:creationId xmlns:a16="http://schemas.microsoft.com/office/drawing/2014/main" id="{1988E461-34AC-4898-BC6F-5A3B460AB97F}"/>
              </a:ext>
            </a:extLst>
          </p:cNvPr>
          <p:cNvPicPr>
            <a:picLocks noChangeAspect="1"/>
          </p:cNvPicPr>
          <p:nvPr/>
        </p:nvPicPr>
        <p:blipFill>
          <a:blip r:embed="rId9"/>
          <a:stretch>
            <a:fillRect/>
          </a:stretch>
        </p:blipFill>
        <p:spPr>
          <a:xfrm>
            <a:off x="732" y="0"/>
            <a:ext cx="635821" cy="1965957"/>
          </a:xfrm>
          <a:prstGeom prst="rect">
            <a:avLst/>
          </a:prstGeom>
        </p:spPr>
      </p:pic>
      <p:pic>
        <p:nvPicPr>
          <p:cNvPr id="19" name="Picture 18" descr="A picture containing drawing&#10;&#10;Description automatically generated">
            <a:extLst>
              <a:ext uri="{FF2B5EF4-FFF2-40B4-BE49-F238E27FC236}">
                <a16:creationId xmlns:a16="http://schemas.microsoft.com/office/drawing/2014/main" id="{7410AED4-8B37-40BD-AC59-4D54E8E3B3C9}"/>
              </a:ext>
            </a:extLst>
          </p:cNvPr>
          <p:cNvPicPr>
            <a:picLocks noChangeAspect="1"/>
          </p:cNvPicPr>
          <p:nvPr/>
        </p:nvPicPr>
        <p:blipFill>
          <a:blip r:embed="rId10"/>
          <a:stretch>
            <a:fillRect/>
          </a:stretch>
        </p:blipFill>
        <p:spPr>
          <a:xfrm>
            <a:off x="66428" y="2298527"/>
            <a:ext cx="497154" cy="941515"/>
          </a:xfrm>
          <a:prstGeom prst="rect">
            <a:avLst/>
          </a:prstGeom>
        </p:spPr>
      </p:pic>
      <p:pic>
        <p:nvPicPr>
          <p:cNvPr id="20" name="Picture 19">
            <a:extLst>
              <a:ext uri="{FF2B5EF4-FFF2-40B4-BE49-F238E27FC236}">
                <a16:creationId xmlns:a16="http://schemas.microsoft.com/office/drawing/2014/main" id="{A66AD0EC-4D61-47CB-8464-D93F590C7CA1}"/>
              </a:ext>
            </a:extLst>
          </p:cNvPr>
          <p:cNvPicPr>
            <a:picLocks noChangeAspect="1"/>
          </p:cNvPicPr>
          <p:nvPr/>
        </p:nvPicPr>
        <p:blipFill>
          <a:blip r:embed="rId11"/>
          <a:stretch>
            <a:fillRect/>
          </a:stretch>
        </p:blipFill>
        <p:spPr>
          <a:xfrm>
            <a:off x="24621" y="4488226"/>
            <a:ext cx="585527" cy="584854"/>
          </a:xfrm>
          <a:prstGeom prst="rect">
            <a:avLst/>
          </a:prstGeom>
        </p:spPr>
      </p:pic>
    </p:spTree>
    <p:extLst>
      <p:ext uri="{BB962C8B-B14F-4D97-AF65-F5344CB8AC3E}">
        <p14:creationId xmlns:p14="http://schemas.microsoft.com/office/powerpoint/2010/main" val="1610718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808E023-4917-4B2C-B881-27D808FEBFF8}"/>
              </a:ext>
            </a:extLst>
          </p:cNvPr>
          <p:cNvPicPr>
            <a:picLocks noChangeAspect="1"/>
          </p:cNvPicPr>
          <p:nvPr/>
        </p:nvPicPr>
        <p:blipFill>
          <a:blip r:embed="rId3"/>
          <a:stretch>
            <a:fillRect/>
          </a:stretch>
        </p:blipFill>
        <p:spPr>
          <a:xfrm>
            <a:off x="732" y="0"/>
            <a:ext cx="634039" cy="4444369"/>
          </a:xfrm>
          <a:prstGeom prst="rect">
            <a:avLst/>
          </a:prstGeom>
        </p:spPr>
      </p:pic>
      <p:sp>
        <p:nvSpPr>
          <p:cNvPr id="2" name="Title 1"/>
          <p:cNvSpPr>
            <a:spLocks noGrp="1"/>
          </p:cNvSpPr>
          <p:nvPr>
            <p:ph type="title"/>
          </p:nvPr>
        </p:nvSpPr>
        <p:spPr>
          <a:xfrm>
            <a:off x="782448" y="0"/>
            <a:ext cx="8361552" cy="967409"/>
          </a:xfrm>
        </p:spPr>
        <p:txBody>
          <a:bodyPr>
            <a:normAutofit/>
          </a:bodyPr>
          <a:lstStyle/>
          <a:p>
            <a:r>
              <a:rPr lang="en-US" sz="5000" dirty="0">
                <a:solidFill>
                  <a:srgbClr val="A71B33"/>
                </a:solidFill>
                <a:latin typeface="Times New Roman" charset="0"/>
                <a:ea typeface="Times New Roman" charset="0"/>
                <a:cs typeface="Times New Roman" charset="0"/>
              </a:rPr>
              <a:t>Limitations</a:t>
            </a:r>
          </a:p>
        </p:txBody>
      </p:sp>
      <p:sp>
        <p:nvSpPr>
          <p:cNvPr id="3" name="Content Placeholder 2"/>
          <p:cNvSpPr>
            <a:spLocks noGrp="1"/>
          </p:cNvSpPr>
          <p:nvPr>
            <p:ph idx="1"/>
          </p:nvPr>
        </p:nvSpPr>
        <p:spPr>
          <a:xfrm>
            <a:off x="634775" y="1061356"/>
            <a:ext cx="8509224" cy="4511015"/>
          </a:xfrm>
        </p:spPr>
        <p:txBody>
          <a:bodyPr>
            <a:normAutofit fontScale="85000" lnSpcReduction="10000"/>
          </a:bodyPr>
          <a:lstStyle/>
          <a:p>
            <a:r>
              <a:rPr lang="en-US" sz="2800" dirty="0">
                <a:latin typeface="Times New Roman" panose="02020603050405020304" pitchFamily="18" charset="0"/>
                <a:cs typeface="Times New Roman" panose="02020603050405020304" pitchFamily="18" charset="0"/>
              </a:rPr>
              <a:t>Veteran status only asked if a person had prior military history</a:t>
            </a:r>
          </a:p>
          <a:p>
            <a:pPr lvl="1"/>
            <a:r>
              <a:rPr lang="en-US" sz="2400" dirty="0">
                <a:latin typeface="Times New Roman" panose="02020603050405020304" pitchFamily="18" charset="0"/>
                <a:cs typeface="Times New Roman" panose="02020603050405020304" pitchFamily="18" charset="0"/>
              </a:rPr>
              <a:t>Future research could consider looking beyond military service &amp; explore other military contexts (number of past deployments, traumatic experiences including combat exposure, military branch affiliation, etc.) </a:t>
            </a:r>
          </a:p>
          <a:p>
            <a:r>
              <a:rPr lang="en-US" sz="2800" dirty="0">
                <a:latin typeface="Times New Roman" charset="0"/>
                <a:ea typeface="Times New Roman" charset="0"/>
                <a:cs typeface="Times New Roman" charset="0"/>
              </a:rPr>
              <a:t>Leisure scale not an established measure</a:t>
            </a:r>
          </a:p>
          <a:p>
            <a:pPr lvl="1">
              <a:spcAft>
                <a:spcPts val="600"/>
              </a:spcAft>
            </a:pPr>
            <a:r>
              <a:rPr lang="en-US" sz="2400" dirty="0">
                <a:latin typeface="Times New Roman" charset="0"/>
                <a:ea typeface="Times New Roman" charset="0"/>
                <a:cs typeface="Times New Roman" charset="0"/>
              </a:rPr>
              <a:t>Continued validation is needed</a:t>
            </a:r>
          </a:p>
          <a:p>
            <a:pPr>
              <a:spcAft>
                <a:spcPts val="600"/>
              </a:spcAft>
            </a:pPr>
            <a:r>
              <a:rPr lang="en-US" sz="2800" dirty="0">
                <a:latin typeface="Times New Roman" panose="02020603050405020304" pitchFamily="18" charset="0"/>
                <a:cs typeface="Times New Roman" panose="02020603050405020304" pitchFamily="18" charset="0"/>
              </a:rPr>
              <a:t>Outcome variable chosen based on the extent of the frequency an individual reported seeking out health care services</a:t>
            </a:r>
          </a:p>
          <a:p>
            <a:pPr lvl="1">
              <a:spcAft>
                <a:spcPts val="600"/>
              </a:spcAft>
            </a:pPr>
            <a:r>
              <a:rPr lang="en-US" sz="2400" dirty="0">
                <a:latin typeface="Times New Roman" panose="02020603050405020304" pitchFamily="18" charset="0"/>
                <a:cs typeface="Times New Roman" panose="02020603050405020304" pitchFamily="18" charset="0"/>
              </a:rPr>
              <a:t>Future research may consider using scales that investigate specific types of health care services as to better understand what types of services are used (e.g., walk-in clinics, emergency rooms, etc.)</a:t>
            </a:r>
            <a:endParaRPr lang="en-US" sz="2400" dirty="0">
              <a:latin typeface="Times New Roman" panose="02020603050405020304" pitchFamily="18" charset="0"/>
              <a:ea typeface="Times New Roman" charset="0"/>
              <a:cs typeface="Times New Roman" panose="02020603050405020304" pitchFamily="18"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1904246" y="3175983"/>
            <a:ext cx="4443268" cy="634772"/>
          </a:xfrm>
          <a:prstGeom prst="rect">
            <a:avLst/>
          </a:prstGeom>
        </p:spPr>
      </p:pic>
      <p:pic>
        <p:nvPicPr>
          <p:cNvPr id="10" name="Picture 9" descr="A close up of a logo&#10;&#10;Description automatically generated">
            <a:extLst>
              <a:ext uri="{FF2B5EF4-FFF2-40B4-BE49-F238E27FC236}">
                <a16:creationId xmlns:a16="http://schemas.microsoft.com/office/drawing/2014/main" id="{BC571402-7F31-47D9-9F33-2CECC17E7C4B}"/>
              </a:ext>
            </a:extLst>
          </p:cNvPr>
          <p:cNvPicPr>
            <a:picLocks noChangeAspect="1"/>
          </p:cNvPicPr>
          <p:nvPr/>
        </p:nvPicPr>
        <p:blipFill>
          <a:blip r:embed="rId5"/>
          <a:stretch>
            <a:fillRect/>
          </a:stretch>
        </p:blipFill>
        <p:spPr>
          <a:xfrm>
            <a:off x="1" y="1968308"/>
            <a:ext cx="636552" cy="1849966"/>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8CC2122F-6838-443B-9607-2DB80EA345C8}"/>
              </a:ext>
            </a:extLst>
          </p:cNvPr>
          <p:cNvPicPr>
            <a:picLocks noChangeAspect="1"/>
          </p:cNvPicPr>
          <p:nvPr/>
        </p:nvPicPr>
        <p:blipFill>
          <a:blip r:embed="rId6"/>
          <a:stretch>
            <a:fillRect/>
          </a:stretch>
        </p:blipFill>
        <p:spPr>
          <a:xfrm>
            <a:off x="0" y="3818274"/>
            <a:ext cx="636553" cy="1920433"/>
          </a:xfrm>
          <a:prstGeom prst="rect">
            <a:avLst/>
          </a:prstGeom>
        </p:spPr>
      </p:pic>
      <p:pic>
        <p:nvPicPr>
          <p:cNvPr id="16" name="Picture 15" descr="A picture containing drawing&#10;&#10;Description automatically generated">
            <a:extLst>
              <a:ext uri="{FF2B5EF4-FFF2-40B4-BE49-F238E27FC236}">
                <a16:creationId xmlns:a16="http://schemas.microsoft.com/office/drawing/2014/main" id="{6092E8CA-B3BF-44A1-92C8-7D18DA638585}"/>
              </a:ext>
            </a:extLst>
          </p:cNvPr>
          <p:cNvPicPr>
            <a:picLocks noChangeAspect="1"/>
          </p:cNvPicPr>
          <p:nvPr/>
        </p:nvPicPr>
        <p:blipFill>
          <a:blip r:embed="rId7"/>
          <a:stretch>
            <a:fillRect/>
          </a:stretch>
        </p:blipFill>
        <p:spPr>
          <a:xfrm>
            <a:off x="1" y="0"/>
            <a:ext cx="630007" cy="1968308"/>
          </a:xfrm>
          <a:prstGeom prst="rect">
            <a:avLst/>
          </a:prstGeom>
        </p:spPr>
      </p:pic>
      <p:pic>
        <p:nvPicPr>
          <p:cNvPr id="17" name="Picture 16" descr="A drawing of a face&#10;&#10;Description automatically generated">
            <a:extLst>
              <a:ext uri="{FF2B5EF4-FFF2-40B4-BE49-F238E27FC236}">
                <a16:creationId xmlns:a16="http://schemas.microsoft.com/office/drawing/2014/main" id="{BDD27AA6-245F-4BE3-A327-BC895B78E026}"/>
              </a:ext>
            </a:extLst>
          </p:cNvPr>
          <p:cNvPicPr>
            <a:picLocks noChangeAspect="1"/>
          </p:cNvPicPr>
          <p:nvPr/>
        </p:nvPicPr>
        <p:blipFill>
          <a:blip r:embed="rId8"/>
          <a:stretch>
            <a:fillRect/>
          </a:stretch>
        </p:blipFill>
        <p:spPr>
          <a:xfrm>
            <a:off x="14444" y="625526"/>
            <a:ext cx="615564" cy="717256"/>
          </a:xfrm>
          <a:prstGeom prst="rect">
            <a:avLst/>
          </a:prstGeom>
        </p:spPr>
      </p:pic>
      <p:pic>
        <p:nvPicPr>
          <p:cNvPr id="13" name="Picture 12" descr="A drawing of a face&#10;&#10;Description automatically generated">
            <a:extLst>
              <a:ext uri="{FF2B5EF4-FFF2-40B4-BE49-F238E27FC236}">
                <a16:creationId xmlns:a16="http://schemas.microsoft.com/office/drawing/2014/main" id="{999EA02A-ED53-497F-A2F8-1B354D251D31}"/>
              </a:ext>
            </a:extLst>
          </p:cNvPr>
          <p:cNvPicPr>
            <a:picLocks noChangeAspect="1"/>
          </p:cNvPicPr>
          <p:nvPr/>
        </p:nvPicPr>
        <p:blipFill>
          <a:blip r:embed="rId9"/>
          <a:stretch>
            <a:fillRect/>
          </a:stretch>
        </p:blipFill>
        <p:spPr>
          <a:xfrm>
            <a:off x="732" y="0"/>
            <a:ext cx="635821" cy="1965957"/>
          </a:xfrm>
          <a:prstGeom prst="rect">
            <a:avLst/>
          </a:prstGeom>
        </p:spPr>
      </p:pic>
      <p:pic>
        <p:nvPicPr>
          <p:cNvPr id="19" name="Picture 18">
            <a:extLst>
              <a:ext uri="{FF2B5EF4-FFF2-40B4-BE49-F238E27FC236}">
                <a16:creationId xmlns:a16="http://schemas.microsoft.com/office/drawing/2014/main" id="{DBF2EB47-C317-487A-B67A-EB9D18D7B366}"/>
              </a:ext>
            </a:extLst>
          </p:cNvPr>
          <p:cNvPicPr>
            <a:picLocks noChangeAspect="1"/>
          </p:cNvPicPr>
          <p:nvPr/>
        </p:nvPicPr>
        <p:blipFill>
          <a:blip r:embed="rId10"/>
          <a:stretch>
            <a:fillRect/>
          </a:stretch>
        </p:blipFill>
        <p:spPr>
          <a:xfrm>
            <a:off x="24621" y="4488226"/>
            <a:ext cx="585527" cy="584854"/>
          </a:xfrm>
          <a:prstGeom prst="rect">
            <a:avLst/>
          </a:prstGeom>
        </p:spPr>
      </p:pic>
      <p:pic>
        <p:nvPicPr>
          <p:cNvPr id="20" name="Picture 19" descr="A picture containing drawing&#10;&#10;Description automatically generated">
            <a:extLst>
              <a:ext uri="{FF2B5EF4-FFF2-40B4-BE49-F238E27FC236}">
                <a16:creationId xmlns:a16="http://schemas.microsoft.com/office/drawing/2014/main" id="{F3507E1B-3A0D-4DC8-BCEC-613DFB5E50B7}"/>
              </a:ext>
            </a:extLst>
          </p:cNvPr>
          <p:cNvPicPr>
            <a:picLocks noChangeAspect="1"/>
          </p:cNvPicPr>
          <p:nvPr/>
        </p:nvPicPr>
        <p:blipFill>
          <a:blip r:embed="rId11"/>
          <a:stretch>
            <a:fillRect/>
          </a:stretch>
        </p:blipFill>
        <p:spPr>
          <a:xfrm>
            <a:off x="66428" y="2298527"/>
            <a:ext cx="497154" cy="941515"/>
          </a:xfrm>
          <a:prstGeom prst="rect">
            <a:avLst/>
          </a:prstGeom>
        </p:spPr>
      </p:pic>
    </p:spTree>
    <p:extLst>
      <p:ext uri="{BB962C8B-B14F-4D97-AF65-F5344CB8AC3E}">
        <p14:creationId xmlns:p14="http://schemas.microsoft.com/office/powerpoint/2010/main" val="235474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28D8E123-0F68-41C3-B0BD-51DBD33BC52B}"/>
              </a:ext>
            </a:extLst>
          </p:cNvPr>
          <p:cNvPicPr>
            <a:picLocks noChangeAspect="1"/>
          </p:cNvPicPr>
          <p:nvPr/>
        </p:nvPicPr>
        <p:blipFill>
          <a:blip r:embed="rId3"/>
          <a:stretch>
            <a:fillRect/>
          </a:stretch>
        </p:blipFill>
        <p:spPr>
          <a:xfrm>
            <a:off x="732" y="0"/>
            <a:ext cx="634039" cy="4444369"/>
          </a:xfrm>
          <a:prstGeom prst="rect">
            <a:avLst/>
          </a:prstGeom>
        </p:spPr>
      </p:pic>
      <p:sp>
        <p:nvSpPr>
          <p:cNvPr id="2" name="Title 1"/>
          <p:cNvSpPr>
            <a:spLocks noGrp="1"/>
          </p:cNvSpPr>
          <p:nvPr>
            <p:ph type="title"/>
          </p:nvPr>
        </p:nvSpPr>
        <p:spPr>
          <a:xfrm>
            <a:off x="782448" y="0"/>
            <a:ext cx="8361552" cy="967409"/>
          </a:xfrm>
        </p:spPr>
        <p:txBody>
          <a:bodyPr>
            <a:normAutofit/>
          </a:bodyPr>
          <a:lstStyle/>
          <a:p>
            <a:r>
              <a:rPr lang="en-US" sz="5400" dirty="0">
                <a:solidFill>
                  <a:srgbClr val="A71B33"/>
                </a:solidFill>
                <a:latin typeface="Times New Roman" charset="0"/>
                <a:ea typeface="Times New Roman" charset="0"/>
                <a:cs typeface="Times New Roman" charset="0"/>
              </a:rPr>
              <a:t>Headline News</a:t>
            </a:r>
          </a:p>
        </p:txBody>
      </p:sp>
      <p:sp>
        <p:nvSpPr>
          <p:cNvPr id="3" name="Content Placeholder 2"/>
          <p:cNvSpPr>
            <a:spLocks noGrp="1"/>
          </p:cNvSpPr>
          <p:nvPr>
            <p:ph idx="1"/>
          </p:nvPr>
        </p:nvSpPr>
        <p:spPr>
          <a:xfrm>
            <a:off x="634771" y="742950"/>
            <a:ext cx="8509225" cy="4972051"/>
          </a:xfrm>
        </p:spPr>
        <p:txBody>
          <a:bodyPr>
            <a:normAutofit/>
          </a:bodyPr>
          <a:lstStyle/>
          <a:p>
            <a:r>
              <a:rPr lang="en-US" sz="2400" dirty="0">
                <a:latin typeface="Times New Roman" charset="0"/>
                <a:ea typeface="Times New Roman" charset="0"/>
                <a:cs typeface="Times New Roman" charset="0"/>
              </a:rPr>
              <a:t>Socially supportive leisure environments are key to successful individual functioning for older adults</a:t>
            </a:r>
          </a:p>
          <a:p>
            <a:pPr lvl="1"/>
            <a:r>
              <a:rPr lang="en-US" sz="2100" dirty="0">
                <a:solidFill>
                  <a:prstClr val="black"/>
                </a:solidFill>
                <a:latin typeface="Times New Roman" charset="0"/>
                <a:ea typeface="Times New Roman" charset="0"/>
                <a:cs typeface="Times New Roman" charset="0"/>
              </a:rPr>
              <a:t>Volunteering</a:t>
            </a:r>
          </a:p>
          <a:p>
            <a:pPr lvl="1"/>
            <a:r>
              <a:rPr lang="en-US" sz="2100" dirty="0">
                <a:solidFill>
                  <a:prstClr val="black"/>
                </a:solidFill>
                <a:latin typeface="Times New Roman" charset="0"/>
                <a:ea typeface="Times New Roman" charset="0"/>
                <a:cs typeface="Times New Roman" charset="0"/>
              </a:rPr>
              <a:t>Participating in community organizations</a:t>
            </a:r>
          </a:p>
          <a:p>
            <a:pPr lvl="1"/>
            <a:r>
              <a:rPr lang="en-US" sz="2100" dirty="0">
                <a:solidFill>
                  <a:prstClr val="black"/>
                </a:solidFill>
                <a:latin typeface="Times New Roman" charset="0"/>
                <a:ea typeface="Times New Roman" charset="0"/>
                <a:cs typeface="Times New Roman" charset="0"/>
              </a:rPr>
              <a:t>Interacting with friends &amp; family</a:t>
            </a:r>
            <a:endParaRPr lang="en-US" sz="2100" dirty="0">
              <a:solidFill>
                <a:srgbClr val="530615"/>
              </a:solidFill>
              <a:latin typeface="Times New Roman" charset="0"/>
              <a:ea typeface="Times New Roman" charset="0"/>
              <a:cs typeface="Times New Roman" charset="0"/>
            </a:endParaRPr>
          </a:p>
          <a:p>
            <a:r>
              <a:rPr lang="en-US" sz="2400" dirty="0">
                <a:latin typeface="Times New Roman" charset="0"/>
                <a:ea typeface="Times New Roman" charset="0"/>
                <a:cs typeface="Times New Roman" charset="0"/>
              </a:rPr>
              <a:t>So how do we help?</a:t>
            </a:r>
          </a:p>
          <a:p>
            <a:pPr lvl="1"/>
            <a:r>
              <a:rPr lang="en-US" sz="2100" dirty="0">
                <a:latin typeface="Times New Roman" charset="0"/>
                <a:ea typeface="Times New Roman" charset="0"/>
                <a:cs typeface="Times New Roman" charset="0"/>
              </a:rPr>
              <a:t>Promote social leisure as a mechanism that can be used in conjunction with formal support systems</a:t>
            </a:r>
          </a:p>
          <a:p>
            <a:pPr lvl="2"/>
            <a:r>
              <a:rPr lang="en-US" sz="1800" dirty="0">
                <a:latin typeface="Times New Roman" charset="0"/>
                <a:ea typeface="Times New Roman" charset="0"/>
                <a:cs typeface="Times New Roman" charset="0"/>
              </a:rPr>
              <a:t>Disseminate findings to community practitioners</a:t>
            </a:r>
          </a:p>
          <a:p>
            <a:pPr lvl="3"/>
            <a:r>
              <a:rPr lang="en-US" sz="1700" dirty="0">
                <a:latin typeface="Times New Roman" charset="0"/>
                <a:ea typeface="Times New Roman" charset="0"/>
                <a:cs typeface="Times New Roman" charset="0"/>
              </a:rPr>
              <a:t>Area Agency on Aging &amp; Veteran Affairs</a:t>
            </a:r>
          </a:p>
          <a:p>
            <a:pPr lvl="1"/>
            <a:r>
              <a:rPr lang="en-US" sz="2100" dirty="0">
                <a:latin typeface="Times New Roman" charset="0"/>
                <a:ea typeface="Times New Roman" charset="0"/>
                <a:cs typeface="Times New Roman" charset="0"/>
              </a:rPr>
              <a:t>Promote open communication about mental health </a:t>
            </a:r>
          </a:p>
          <a:p>
            <a:pPr lvl="2"/>
            <a:r>
              <a:rPr lang="en-US" sz="1800" dirty="0">
                <a:latin typeface="Times New Roman" charset="0"/>
                <a:ea typeface="Times New Roman" charset="0"/>
                <a:cs typeface="Times New Roman" charset="0"/>
              </a:rPr>
              <a:t>Informal networks can encourage health care visits</a:t>
            </a:r>
          </a:p>
          <a:p>
            <a:pPr lvl="3"/>
            <a:r>
              <a:rPr lang="en-US" sz="1700" dirty="0">
                <a:latin typeface="Times New Roman" charset="0"/>
                <a:ea typeface="Times New Roman" charset="0"/>
                <a:cs typeface="Times New Roman" charset="0"/>
              </a:rPr>
              <a:t>family, friends, church groups, sports leagues, etc. </a:t>
            </a:r>
          </a:p>
          <a:p>
            <a:pPr marL="1371600" lvl="3" indent="0">
              <a:buNone/>
            </a:pPr>
            <a:endParaRPr lang="en-US" sz="1800" dirty="0">
              <a:solidFill>
                <a:srgbClr val="530615"/>
              </a:solidFill>
              <a:latin typeface="Times New Roman" charset="0"/>
              <a:ea typeface="Times New Roman" charset="0"/>
              <a:cs typeface="Times New Roman" charset="0"/>
            </a:endParaRPr>
          </a:p>
          <a:p>
            <a:pPr lvl="3"/>
            <a:endParaRPr lang="en-US" sz="1300" dirty="0">
              <a:solidFill>
                <a:srgbClr val="530615"/>
              </a:solidFill>
              <a:latin typeface="Times New Roman" charset="0"/>
              <a:ea typeface="Times New Roman" charset="0"/>
              <a:cs typeface="Times New Roman"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1904246" y="3175983"/>
            <a:ext cx="4443268" cy="634772"/>
          </a:xfrm>
          <a:prstGeom prst="rect">
            <a:avLst/>
          </a:prstGeom>
        </p:spPr>
      </p:pic>
      <p:pic>
        <p:nvPicPr>
          <p:cNvPr id="11" name="Picture 10" descr="A close up of a logo&#10;&#10;Description automatically generated">
            <a:extLst>
              <a:ext uri="{FF2B5EF4-FFF2-40B4-BE49-F238E27FC236}">
                <a16:creationId xmlns:a16="http://schemas.microsoft.com/office/drawing/2014/main" id="{4D1D6EEC-97DE-4786-AEE5-C1C901301201}"/>
              </a:ext>
            </a:extLst>
          </p:cNvPr>
          <p:cNvPicPr>
            <a:picLocks noChangeAspect="1"/>
          </p:cNvPicPr>
          <p:nvPr/>
        </p:nvPicPr>
        <p:blipFill>
          <a:blip r:embed="rId5"/>
          <a:stretch>
            <a:fillRect/>
          </a:stretch>
        </p:blipFill>
        <p:spPr>
          <a:xfrm>
            <a:off x="1" y="1968308"/>
            <a:ext cx="636552" cy="1849966"/>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47A7D50D-547D-47DC-8A95-C9D71C4D1DFC}"/>
              </a:ext>
            </a:extLst>
          </p:cNvPr>
          <p:cNvPicPr>
            <a:picLocks noChangeAspect="1"/>
          </p:cNvPicPr>
          <p:nvPr/>
        </p:nvPicPr>
        <p:blipFill>
          <a:blip r:embed="rId6"/>
          <a:stretch>
            <a:fillRect/>
          </a:stretch>
        </p:blipFill>
        <p:spPr>
          <a:xfrm>
            <a:off x="0" y="3818274"/>
            <a:ext cx="636553" cy="1920433"/>
          </a:xfrm>
          <a:prstGeom prst="rect">
            <a:avLst/>
          </a:prstGeom>
        </p:spPr>
      </p:pic>
      <p:pic>
        <p:nvPicPr>
          <p:cNvPr id="17" name="Picture 16" descr="A picture containing drawing&#10;&#10;Description automatically generated">
            <a:extLst>
              <a:ext uri="{FF2B5EF4-FFF2-40B4-BE49-F238E27FC236}">
                <a16:creationId xmlns:a16="http://schemas.microsoft.com/office/drawing/2014/main" id="{9423F27B-53B8-45D4-956B-0D57D0A88E4A}"/>
              </a:ext>
            </a:extLst>
          </p:cNvPr>
          <p:cNvPicPr>
            <a:picLocks noChangeAspect="1"/>
          </p:cNvPicPr>
          <p:nvPr/>
        </p:nvPicPr>
        <p:blipFill>
          <a:blip r:embed="rId7"/>
          <a:stretch>
            <a:fillRect/>
          </a:stretch>
        </p:blipFill>
        <p:spPr>
          <a:xfrm>
            <a:off x="1" y="0"/>
            <a:ext cx="636552" cy="1968308"/>
          </a:xfrm>
          <a:prstGeom prst="rect">
            <a:avLst/>
          </a:prstGeom>
        </p:spPr>
      </p:pic>
      <p:pic>
        <p:nvPicPr>
          <p:cNvPr id="8" name="Picture 7" descr="A drawing of a face&#10;&#10;Description automatically generated">
            <a:extLst>
              <a:ext uri="{FF2B5EF4-FFF2-40B4-BE49-F238E27FC236}">
                <a16:creationId xmlns:a16="http://schemas.microsoft.com/office/drawing/2014/main" id="{4A4F6D9B-5E16-4523-9FB3-A07830138645}"/>
              </a:ext>
            </a:extLst>
          </p:cNvPr>
          <p:cNvPicPr>
            <a:picLocks noChangeAspect="1"/>
          </p:cNvPicPr>
          <p:nvPr/>
        </p:nvPicPr>
        <p:blipFill>
          <a:blip r:embed="rId8"/>
          <a:stretch>
            <a:fillRect/>
          </a:stretch>
        </p:blipFill>
        <p:spPr>
          <a:xfrm>
            <a:off x="14444" y="625526"/>
            <a:ext cx="615564" cy="717256"/>
          </a:xfrm>
          <a:prstGeom prst="rect">
            <a:avLst/>
          </a:prstGeom>
        </p:spPr>
      </p:pic>
      <p:pic>
        <p:nvPicPr>
          <p:cNvPr id="14" name="Picture 13" descr="A drawing of a face&#10;&#10;Description automatically generated">
            <a:extLst>
              <a:ext uri="{FF2B5EF4-FFF2-40B4-BE49-F238E27FC236}">
                <a16:creationId xmlns:a16="http://schemas.microsoft.com/office/drawing/2014/main" id="{CD4157D8-C95C-4F32-ACEB-2A6EAAAD10B1}"/>
              </a:ext>
            </a:extLst>
          </p:cNvPr>
          <p:cNvPicPr>
            <a:picLocks noChangeAspect="1"/>
          </p:cNvPicPr>
          <p:nvPr/>
        </p:nvPicPr>
        <p:blipFill>
          <a:blip r:embed="rId9"/>
          <a:stretch>
            <a:fillRect/>
          </a:stretch>
        </p:blipFill>
        <p:spPr>
          <a:xfrm>
            <a:off x="732" y="0"/>
            <a:ext cx="635821" cy="1965957"/>
          </a:xfrm>
          <a:prstGeom prst="rect">
            <a:avLst/>
          </a:prstGeom>
        </p:spPr>
      </p:pic>
      <p:pic>
        <p:nvPicPr>
          <p:cNvPr id="19" name="Picture 18" descr="A picture containing drawing&#10;&#10;Description automatically generated">
            <a:extLst>
              <a:ext uri="{FF2B5EF4-FFF2-40B4-BE49-F238E27FC236}">
                <a16:creationId xmlns:a16="http://schemas.microsoft.com/office/drawing/2014/main" id="{26A5E904-E767-4161-A664-9F7AFD44257E}"/>
              </a:ext>
            </a:extLst>
          </p:cNvPr>
          <p:cNvPicPr>
            <a:picLocks noChangeAspect="1"/>
          </p:cNvPicPr>
          <p:nvPr/>
        </p:nvPicPr>
        <p:blipFill>
          <a:blip r:embed="rId10"/>
          <a:stretch>
            <a:fillRect/>
          </a:stretch>
        </p:blipFill>
        <p:spPr>
          <a:xfrm>
            <a:off x="66428" y="2298527"/>
            <a:ext cx="497154" cy="941515"/>
          </a:xfrm>
          <a:prstGeom prst="rect">
            <a:avLst/>
          </a:prstGeom>
        </p:spPr>
      </p:pic>
      <p:pic>
        <p:nvPicPr>
          <p:cNvPr id="20" name="Picture 19">
            <a:extLst>
              <a:ext uri="{FF2B5EF4-FFF2-40B4-BE49-F238E27FC236}">
                <a16:creationId xmlns:a16="http://schemas.microsoft.com/office/drawing/2014/main" id="{EF063A4F-7B53-4457-8087-283E2CB13A73}"/>
              </a:ext>
            </a:extLst>
          </p:cNvPr>
          <p:cNvPicPr>
            <a:picLocks noChangeAspect="1"/>
          </p:cNvPicPr>
          <p:nvPr/>
        </p:nvPicPr>
        <p:blipFill>
          <a:blip r:embed="rId11"/>
          <a:stretch>
            <a:fillRect/>
          </a:stretch>
        </p:blipFill>
        <p:spPr>
          <a:xfrm>
            <a:off x="24621" y="4488226"/>
            <a:ext cx="585527" cy="584854"/>
          </a:xfrm>
          <a:prstGeom prst="rect">
            <a:avLst/>
          </a:prstGeom>
        </p:spPr>
      </p:pic>
      <p:pic>
        <p:nvPicPr>
          <p:cNvPr id="4" name="Picture 3">
            <a:extLst>
              <a:ext uri="{FF2B5EF4-FFF2-40B4-BE49-F238E27FC236}">
                <a16:creationId xmlns:a16="http://schemas.microsoft.com/office/drawing/2014/main" id="{56616990-ED1B-46FD-9FCF-A3E4B197E48C}"/>
              </a:ext>
            </a:extLst>
          </p:cNvPr>
          <p:cNvPicPr>
            <a:picLocks noChangeAspect="1"/>
          </p:cNvPicPr>
          <p:nvPr/>
        </p:nvPicPr>
        <p:blipFill>
          <a:blip r:embed="rId12"/>
          <a:stretch>
            <a:fillRect/>
          </a:stretch>
        </p:blipFill>
        <p:spPr>
          <a:xfrm>
            <a:off x="6038850" y="1445896"/>
            <a:ext cx="2933700" cy="1552575"/>
          </a:xfrm>
          <a:prstGeom prst="rect">
            <a:avLst/>
          </a:prstGeom>
        </p:spPr>
      </p:pic>
    </p:spTree>
    <p:extLst>
      <p:ext uri="{BB962C8B-B14F-4D97-AF65-F5344CB8AC3E}">
        <p14:creationId xmlns:p14="http://schemas.microsoft.com/office/powerpoint/2010/main" val="632458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8148578" y="4964894"/>
            <a:ext cx="1095755" cy="784830"/>
          </a:xfrm>
          <a:prstGeom prst="rect">
            <a:avLst/>
          </a:prstGeom>
        </p:spPr>
        <p:txBody>
          <a:bodyPr wrap="square">
            <a:spAutoFit/>
          </a:bodyPr>
          <a:lstStyle/>
          <a:p>
            <a:pPr algn="ctr"/>
            <a:r>
              <a:rPr lang="en-US" sz="1500" b="1" dirty="0">
                <a:solidFill>
                  <a:prstClr val="black"/>
                </a:solidFill>
                <a:latin typeface="Times New Roman" charset="0"/>
                <a:ea typeface="Times New Roman" charset="0"/>
                <a:cs typeface="Times New Roman" charset="0"/>
              </a:rPr>
              <a:t>NCFR</a:t>
            </a:r>
          </a:p>
          <a:p>
            <a:pPr algn="ctr"/>
            <a:r>
              <a:rPr lang="en-US" sz="1500" b="1" dirty="0">
                <a:solidFill>
                  <a:prstClr val="black"/>
                </a:solidFill>
                <a:latin typeface="Times New Roman" charset="0"/>
                <a:ea typeface="Times New Roman" charset="0"/>
                <a:cs typeface="Times New Roman" charset="0"/>
              </a:rPr>
              <a:t> Ft. Worth Nov 2019</a:t>
            </a:r>
            <a:endParaRPr lang="en-US" sz="1500" b="1" i="1" dirty="0">
              <a:solidFill>
                <a:prstClr val="black"/>
              </a:solidFill>
              <a:latin typeface="Times New Roman" charset="0"/>
              <a:ea typeface="Times New Roman" charset="0"/>
              <a:cs typeface="Times New Roman" charset="0"/>
            </a:endParaRPr>
          </a:p>
        </p:txBody>
      </p:sp>
      <p:pic>
        <p:nvPicPr>
          <p:cNvPr id="18" name="Picture 17">
            <a:extLst>
              <a:ext uri="{FF2B5EF4-FFF2-40B4-BE49-F238E27FC236}">
                <a16:creationId xmlns:a16="http://schemas.microsoft.com/office/drawing/2014/main" id="{9057DA1B-7AE7-43B3-A60C-4E8E92F3DC03}"/>
              </a:ext>
            </a:extLst>
          </p:cNvPr>
          <p:cNvPicPr>
            <a:picLocks noChangeAspect="1"/>
          </p:cNvPicPr>
          <p:nvPr/>
        </p:nvPicPr>
        <p:blipFill>
          <a:blip r:embed="rId3"/>
          <a:stretch>
            <a:fillRect/>
          </a:stretch>
        </p:blipFill>
        <p:spPr>
          <a:xfrm>
            <a:off x="19309" y="55396"/>
            <a:ext cx="1069563" cy="988073"/>
          </a:xfrm>
          <a:prstGeom prst="rect">
            <a:avLst/>
          </a:prstGeom>
        </p:spPr>
      </p:pic>
      <p:sp>
        <p:nvSpPr>
          <p:cNvPr id="19" name="TextBox 18">
            <a:extLst>
              <a:ext uri="{FF2B5EF4-FFF2-40B4-BE49-F238E27FC236}">
                <a16:creationId xmlns:a16="http://schemas.microsoft.com/office/drawing/2014/main" id="{7BD9F25F-E452-4744-95E8-D306AC33B0E7}"/>
              </a:ext>
            </a:extLst>
          </p:cNvPr>
          <p:cNvSpPr txBox="1"/>
          <p:nvPr/>
        </p:nvSpPr>
        <p:spPr>
          <a:xfrm>
            <a:off x="868329" y="245191"/>
            <a:ext cx="1241394" cy="646331"/>
          </a:xfrm>
          <a:prstGeom prst="rect">
            <a:avLst/>
          </a:prstGeom>
          <a:noFill/>
        </p:spPr>
        <p:txBody>
          <a:bodyPr wrap="square" rtlCol="0">
            <a:spAutoFit/>
          </a:bodyPr>
          <a:lstStyle/>
          <a:p>
            <a:pPr algn="ctr"/>
            <a:r>
              <a:rPr lang="en-US" sz="1200" b="1" dirty="0">
                <a:latin typeface="Times New Roman" panose="02020603050405020304" pitchFamily="18" charset="0"/>
                <a:cs typeface="Times New Roman" panose="02020603050405020304" pitchFamily="18" charset="0"/>
              </a:rPr>
              <a:t>FRIENDS</a:t>
            </a:r>
          </a:p>
          <a:p>
            <a:pPr algn="ctr"/>
            <a:r>
              <a:rPr lang="en-US" sz="1200" b="1" dirty="0">
                <a:latin typeface="Times New Roman" panose="02020603050405020304" pitchFamily="18" charset="0"/>
                <a:cs typeface="Times New Roman" panose="02020603050405020304" pitchFamily="18" charset="0"/>
              </a:rPr>
              <a:t>of the </a:t>
            </a:r>
          </a:p>
          <a:p>
            <a:pPr algn="ctr"/>
            <a:r>
              <a:rPr lang="en-US" sz="1200" b="1" dirty="0">
                <a:latin typeface="Times New Roman" panose="02020603050405020304" pitchFamily="18" charset="0"/>
                <a:cs typeface="Times New Roman" panose="02020603050405020304" pitchFamily="18" charset="0"/>
              </a:rPr>
              <a:t>Tallgrass</a:t>
            </a:r>
          </a:p>
        </p:txBody>
      </p:sp>
      <p:pic>
        <p:nvPicPr>
          <p:cNvPr id="4" name="Picture 3">
            <a:extLst>
              <a:ext uri="{FF2B5EF4-FFF2-40B4-BE49-F238E27FC236}">
                <a16:creationId xmlns:a16="http://schemas.microsoft.com/office/drawing/2014/main" id="{838AFE87-AF2B-6148-AE75-400145F582AD}"/>
              </a:ext>
            </a:extLst>
          </p:cNvPr>
          <p:cNvPicPr>
            <a:picLocks noChangeAspect="1"/>
          </p:cNvPicPr>
          <p:nvPr/>
        </p:nvPicPr>
        <p:blipFill>
          <a:blip r:embed="rId4"/>
          <a:stretch>
            <a:fillRect/>
          </a:stretch>
        </p:blipFill>
        <p:spPr>
          <a:xfrm>
            <a:off x="4702730" y="118512"/>
            <a:ext cx="1210350" cy="899693"/>
          </a:xfrm>
          <a:prstGeom prst="rect">
            <a:avLst/>
          </a:prstGeom>
        </p:spPr>
      </p:pic>
      <p:pic>
        <p:nvPicPr>
          <p:cNvPr id="5" name="Picture 4">
            <a:extLst>
              <a:ext uri="{FF2B5EF4-FFF2-40B4-BE49-F238E27FC236}">
                <a16:creationId xmlns:a16="http://schemas.microsoft.com/office/drawing/2014/main" id="{C358A01E-88E5-674F-BD9A-189C801C33E0}"/>
              </a:ext>
            </a:extLst>
          </p:cNvPr>
          <p:cNvPicPr>
            <a:picLocks noChangeAspect="1"/>
          </p:cNvPicPr>
          <p:nvPr/>
        </p:nvPicPr>
        <p:blipFill rotWithShape="1">
          <a:blip r:embed="rId5"/>
          <a:srcRect t="14495" b="13027"/>
          <a:stretch/>
        </p:blipFill>
        <p:spPr>
          <a:xfrm>
            <a:off x="6881782" y="63796"/>
            <a:ext cx="1266796" cy="918142"/>
          </a:xfrm>
          <a:prstGeom prst="rect">
            <a:avLst/>
          </a:prstGeom>
        </p:spPr>
      </p:pic>
      <p:pic>
        <p:nvPicPr>
          <p:cNvPr id="6" name="Picture 5">
            <a:extLst>
              <a:ext uri="{FF2B5EF4-FFF2-40B4-BE49-F238E27FC236}">
                <a16:creationId xmlns:a16="http://schemas.microsoft.com/office/drawing/2014/main" id="{8071811C-3D64-A044-8699-30CC5A12CA7A}"/>
              </a:ext>
            </a:extLst>
          </p:cNvPr>
          <p:cNvPicPr>
            <a:picLocks noChangeAspect="1"/>
          </p:cNvPicPr>
          <p:nvPr/>
        </p:nvPicPr>
        <p:blipFill>
          <a:blip r:embed="rId6"/>
          <a:stretch>
            <a:fillRect/>
          </a:stretch>
        </p:blipFill>
        <p:spPr>
          <a:xfrm>
            <a:off x="1851964" y="92176"/>
            <a:ext cx="1797072" cy="861381"/>
          </a:xfrm>
          <a:prstGeom prst="rect">
            <a:avLst/>
          </a:prstGeom>
        </p:spPr>
      </p:pic>
      <p:sp>
        <p:nvSpPr>
          <p:cNvPr id="8" name="TextBox 7">
            <a:extLst>
              <a:ext uri="{FF2B5EF4-FFF2-40B4-BE49-F238E27FC236}">
                <a16:creationId xmlns:a16="http://schemas.microsoft.com/office/drawing/2014/main" id="{F21C989B-15BE-4E5D-A2E0-8ACBA11CD0CB}"/>
              </a:ext>
            </a:extLst>
          </p:cNvPr>
          <p:cNvSpPr txBox="1"/>
          <p:nvPr/>
        </p:nvSpPr>
        <p:spPr>
          <a:xfrm>
            <a:off x="3690002" y="245192"/>
            <a:ext cx="869149" cy="646331"/>
          </a:xfrm>
          <a:prstGeom prst="rect">
            <a:avLst/>
          </a:prstGeom>
          <a:noFill/>
        </p:spPr>
        <p:txBody>
          <a:bodyPr wrap="none" rtlCol="0">
            <a:spAutoFit/>
          </a:bodyPr>
          <a:lstStyle/>
          <a:p>
            <a:pPr algn="ctr"/>
            <a:r>
              <a:rPr lang="en-US" sz="1200" b="1" dirty="0">
                <a:latin typeface="Times New Roman" panose="02020603050405020304" pitchFamily="18" charset="0"/>
                <a:cs typeface="Times New Roman" panose="02020603050405020304" pitchFamily="18" charset="0"/>
              </a:rPr>
              <a:t>University</a:t>
            </a:r>
          </a:p>
          <a:p>
            <a:pPr algn="ctr"/>
            <a:r>
              <a:rPr lang="en-US" sz="1200" b="1" dirty="0">
                <a:latin typeface="Times New Roman" panose="02020603050405020304" pitchFamily="18" charset="0"/>
                <a:cs typeface="Times New Roman" panose="02020603050405020304" pitchFamily="18" charset="0"/>
              </a:rPr>
              <a:t>of</a:t>
            </a:r>
          </a:p>
          <a:p>
            <a:pPr algn="ctr"/>
            <a:r>
              <a:rPr lang="en-US" sz="1200" b="1" dirty="0">
                <a:latin typeface="Times New Roman" panose="02020603050405020304" pitchFamily="18" charset="0"/>
                <a:cs typeface="Times New Roman" panose="02020603050405020304" pitchFamily="18" charset="0"/>
              </a:rPr>
              <a:t>Arkansas</a:t>
            </a:r>
          </a:p>
        </p:txBody>
      </p:sp>
      <p:sp>
        <p:nvSpPr>
          <p:cNvPr id="10" name="TextBox 9">
            <a:extLst>
              <a:ext uri="{FF2B5EF4-FFF2-40B4-BE49-F238E27FC236}">
                <a16:creationId xmlns:a16="http://schemas.microsoft.com/office/drawing/2014/main" id="{0DE8034D-793A-4B8F-B08F-4CAAA2B4F86D}"/>
              </a:ext>
            </a:extLst>
          </p:cNvPr>
          <p:cNvSpPr txBox="1"/>
          <p:nvPr/>
        </p:nvSpPr>
        <p:spPr>
          <a:xfrm>
            <a:off x="5876470" y="245267"/>
            <a:ext cx="976112" cy="646331"/>
          </a:xfrm>
          <a:prstGeom prst="rect">
            <a:avLst/>
          </a:prstGeom>
          <a:noFill/>
        </p:spPr>
        <p:txBody>
          <a:bodyPr wrap="square" rtlCol="0">
            <a:spAutoFit/>
          </a:bodyPr>
          <a:lstStyle/>
          <a:p>
            <a:pPr algn="ctr"/>
            <a:r>
              <a:rPr lang="en-US" sz="1200" b="1" dirty="0">
                <a:latin typeface="Times New Roman" panose="02020603050405020304" pitchFamily="18" charset="0"/>
                <a:cs typeface="Times New Roman" panose="02020603050405020304" pitchFamily="18" charset="0"/>
              </a:rPr>
              <a:t>Kansas</a:t>
            </a:r>
          </a:p>
          <a:p>
            <a:pPr algn="ctr"/>
            <a:r>
              <a:rPr lang="en-US" sz="1200" b="1" dirty="0">
                <a:latin typeface="Times New Roman" panose="02020603050405020304" pitchFamily="18" charset="0"/>
                <a:cs typeface="Times New Roman" panose="02020603050405020304" pitchFamily="18" charset="0"/>
              </a:rPr>
              <a:t>State</a:t>
            </a:r>
          </a:p>
          <a:p>
            <a:pPr algn="ctr"/>
            <a:r>
              <a:rPr lang="en-US" sz="1200" b="1" dirty="0">
                <a:latin typeface="Times New Roman" panose="02020603050405020304" pitchFamily="18" charset="0"/>
                <a:cs typeface="Times New Roman" panose="02020603050405020304" pitchFamily="18" charset="0"/>
              </a:rPr>
              <a:t>University</a:t>
            </a:r>
          </a:p>
        </p:txBody>
      </p:sp>
      <p:sp>
        <p:nvSpPr>
          <p:cNvPr id="11" name="TextBox 10">
            <a:extLst>
              <a:ext uri="{FF2B5EF4-FFF2-40B4-BE49-F238E27FC236}">
                <a16:creationId xmlns:a16="http://schemas.microsoft.com/office/drawing/2014/main" id="{52A9E6B9-4E7A-4DD3-9AA1-208E035C0289}"/>
              </a:ext>
            </a:extLst>
          </p:cNvPr>
          <p:cNvSpPr txBox="1"/>
          <p:nvPr/>
        </p:nvSpPr>
        <p:spPr>
          <a:xfrm>
            <a:off x="8146125" y="245267"/>
            <a:ext cx="869149" cy="646331"/>
          </a:xfrm>
          <a:prstGeom prst="rect">
            <a:avLst/>
          </a:prstGeom>
          <a:noFill/>
        </p:spPr>
        <p:txBody>
          <a:bodyPr wrap="none" rtlCol="0">
            <a:spAutoFit/>
          </a:bodyPr>
          <a:lstStyle/>
          <a:p>
            <a:pPr algn="ctr"/>
            <a:r>
              <a:rPr lang="en-US" sz="1200" b="1" dirty="0">
                <a:latin typeface="Times New Roman" panose="02020603050405020304" pitchFamily="18" charset="0"/>
                <a:cs typeface="Times New Roman" panose="02020603050405020304" pitchFamily="18" charset="0"/>
              </a:rPr>
              <a:t>University</a:t>
            </a:r>
          </a:p>
          <a:p>
            <a:pPr algn="ctr"/>
            <a:r>
              <a:rPr lang="en-US" sz="1200" b="1" dirty="0">
                <a:latin typeface="Times New Roman" panose="02020603050405020304" pitchFamily="18" charset="0"/>
                <a:cs typeface="Times New Roman" panose="02020603050405020304" pitchFamily="18" charset="0"/>
              </a:rPr>
              <a:t>of</a:t>
            </a:r>
          </a:p>
          <a:p>
            <a:pPr algn="ctr"/>
            <a:r>
              <a:rPr lang="en-US" sz="1200" b="1" dirty="0">
                <a:latin typeface="Times New Roman" panose="02020603050405020304" pitchFamily="18" charset="0"/>
                <a:cs typeface="Times New Roman" panose="02020603050405020304" pitchFamily="18" charset="0"/>
              </a:rPr>
              <a:t>Iowa</a:t>
            </a:r>
          </a:p>
        </p:txBody>
      </p:sp>
      <p:pic>
        <p:nvPicPr>
          <p:cNvPr id="17" name="Picture 16">
            <a:extLst>
              <a:ext uri="{FF2B5EF4-FFF2-40B4-BE49-F238E27FC236}">
                <a16:creationId xmlns:a16="http://schemas.microsoft.com/office/drawing/2014/main" id="{FEF25415-62A3-45E7-ACC0-0B3B87AD1AB3}"/>
              </a:ext>
            </a:extLst>
          </p:cNvPr>
          <p:cNvPicPr>
            <a:picLocks noChangeAspect="1"/>
          </p:cNvPicPr>
          <p:nvPr/>
        </p:nvPicPr>
        <p:blipFill>
          <a:blip r:embed="rId7"/>
          <a:stretch>
            <a:fillRect/>
          </a:stretch>
        </p:blipFill>
        <p:spPr>
          <a:xfrm>
            <a:off x="0" y="1470602"/>
            <a:ext cx="9144000" cy="4200508"/>
          </a:xfrm>
          <a:prstGeom prst="rect">
            <a:avLst/>
          </a:prstGeom>
        </p:spPr>
      </p:pic>
      <p:sp>
        <p:nvSpPr>
          <p:cNvPr id="20" name="Title 1">
            <a:extLst>
              <a:ext uri="{FF2B5EF4-FFF2-40B4-BE49-F238E27FC236}">
                <a16:creationId xmlns:a16="http://schemas.microsoft.com/office/drawing/2014/main" id="{6BD6BEAB-8989-4551-92A9-3DF214F405C8}"/>
              </a:ext>
            </a:extLst>
          </p:cNvPr>
          <p:cNvSpPr txBox="1">
            <a:spLocks/>
          </p:cNvSpPr>
          <p:nvPr/>
        </p:nvSpPr>
        <p:spPr>
          <a:xfrm>
            <a:off x="0" y="813066"/>
            <a:ext cx="9144000" cy="770616"/>
          </a:xfrm>
          <a:prstGeom prst="rect">
            <a:avLst/>
          </a:prstGeom>
          <a:noFill/>
          <a:ln>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000" i="1" dirty="0">
                <a:latin typeface="Times New Roman" charset="0"/>
                <a:ea typeface="Times New Roman" charset="0"/>
                <a:cs typeface="Times New Roman" charset="0"/>
              </a:rPr>
              <a:t>References </a:t>
            </a:r>
          </a:p>
        </p:txBody>
      </p:sp>
    </p:spTree>
    <p:extLst>
      <p:ext uri="{BB962C8B-B14F-4D97-AF65-F5344CB8AC3E}">
        <p14:creationId xmlns:p14="http://schemas.microsoft.com/office/powerpoint/2010/main" val="1796971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7E5D51D-97F2-41CA-82BA-877490C02C2F}"/>
              </a:ext>
            </a:extLst>
          </p:cNvPr>
          <p:cNvPicPr>
            <a:picLocks noChangeAspect="1"/>
          </p:cNvPicPr>
          <p:nvPr/>
        </p:nvPicPr>
        <p:blipFill>
          <a:blip r:embed="rId3"/>
          <a:stretch>
            <a:fillRect/>
          </a:stretch>
        </p:blipFill>
        <p:spPr>
          <a:xfrm>
            <a:off x="732" y="0"/>
            <a:ext cx="634039" cy="4444369"/>
          </a:xfrm>
          <a:prstGeom prst="rect">
            <a:avLst/>
          </a:prstGeom>
        </p:spPr>
      </p:pic>
      <p:sp>
        <p:nvSpPr>
          <p:cNvPr id="2" name="Title 1"/>
          <p:cNvSpPr>
            <a:spLocks noGrp="1"/>
          </p:cNvSpPr>
          <p:nvPr>
            <p:ph type="title"/>
          </p:nvPr>
        </p:nvSpPr>
        <p:spPr>
          <a:xfrm>
            <a:off x="914400" y="44192"/>
            <a:ext cx="8229600" cy="815384"/>
          </a:xfrm>
        </p:spPr>
        <p:txBody>
          <a:bodyPr>
            <a:noAutofit/>
          </a:bodyPr>
          <a:lstStyle/>
          <a:p>
            <a:r>
              <a:rPr lang="en-US" sz="5400" dirty="0">
                <a:solidFill>
                  <a:srgbClr val="A71B33"/>
                </a:solidFill>
                <a:latin typeface="Times New Roman" charset="0"/>
                <a:ea typeface="Times New Roman" charset="0"/>
                <a:cs typeface="Times New Roman" charset="0"/>
              </a:rPr>
              <a:t>The Aging Population</a:t>
            </a:r>
          </a:p>
        </p:txBody>
      </p:sp>
      <p:sp>
        <p:nvSpPr>
          <p:cNvPr id="6" name="Content Placeholder 5"/>
          <p:cNvSpPr>
            <a:spLocks noGrp="1"/>
          </p:cNvSpPr>
          <p:nvPr>
            <p:ph idx="1"/>
          </p:nvPr>
        </p:nvSpPr>
        <p:spPr>
          <a:xfrm>
            <a:off x="634771" y="963386"/>
            <a:ext cx="8509234" cy="4707422"/>
          </a:xfrm>
        </p:spPr>
        <p:txBody>
          <a:bodyPr>
            <a:normAutofit/>
          </a:bodyPr>
          <a:lstStyle/>
          <a:p>
            <a:pPr>
              <a:spcBef>
                <a:spcPts val="600"/>
              </a:spcBef>
            </a:pPr>
            <a:r>
              <a:rPr lang="en-US" sz="2800" dirty="0">
                <a:latin typeface="Times New Roman" charset="0"/>
                <a:ea typeface="Times New Roman" charset="0"/>
                <a:cs typeface="Times New Roman" charset="0"/>
              </a:rPr>
              <a:t>As of 2015 it was estimated that there were nearly 47.8 million individuals age 65 &amp; older in the U.S.</a:t>
            </a:r>
          </a:p>
          <a:p>
            <a:pPr lvl="1">
              <a:spcBef>
                <a:spcPts val="600"/>
              </a:spcBef>
            </a:pPr>
            <a:r>
              <a:rPr lang="en-US" sz="2400" dirty="0">
                <a:latin typeface="Times New Roman" panose="02020603050405020304" pitchFamily="18" charset="0"/>
                <a:cs typeface="Times New Roman" panose="02020603050405020304" pitchFamily="18" charset="0"/>
              </a:rPr>
              <a:t>Some older adults experience declines in cognitive function </a:t>
            </a:r>
          </a:p>
          <a:p>
            <a:pPr lvl="1">
              <a:spcBef>
                <a:spcPts val="600"/>
              </a:spcBef>
            </a:pPr>
            <a:r>
              <a:rPr lang="en-US" sz="2400" dirty="0">
                <a:latin typeface="Times New Roman" panose="02020603050405020304" pitchFamily="18" charset="0"/>
                <a:cs typeface="Times New Roman" panose="02020603050405020304" pitchFamily="18" charset="0"/>
              </a:rPr>
              <a:t>Other older adults experience declines in physical functioning</a:t>
            </a:r>
          </a:p>
          <a:p>
            <a:pPr>
              <a:spcBef>
                <a:spcPts val="600"/>
              </a:spcBef>
            </a:pPr>
            <a:r>
              <a:rPr lang="en-US" sz="2800" dirty="0">
                <a:latin typeface="Times New Roman" charset="0"/>
                <a:ea typeface="Times New Roman" charset="0"/>
                <a:cs typeface="Times New Roman" charset="0"/>
              </a:rPr>
              <a:t>When examining health outcomes &amp; the impact of aging, an important population to consider are U.S. military veterans </a:t>
            </a:r>
          </a:p>
          <a:p>
            <a:pPr lvl="1">
              <a:spcBef>
                <a:spcPts val="600"/>
              </a:spcBef>
            </a:pPr>
            <a:r>
              <a:rPr lang="en-US" sz="2400" dirty="0">
                <a:latin typeface="Times New Roman" charset="0"/>
                <a:ea typeface="Times New Roman" charset="0"/>
                <a:cs typeface="Times New Roman" charset="0"/>
              </a:rPr>
              <a:t>Military populations generally have poorer mental health, physical health, and health behaviors than civilians</a:t>
            </a:r>
          </a:p>
          <a:p>
            <a:pPr marL="0" indent="0">
              <a:spcBef>
                <a:spcPts val="0"/>
              </a:spcBef>
              <a:buNone/>
            </a:pPr>
            <a:endParaRPr lang="en-US" dirty="0">
              <a:latin typeface="Times New Roman" charset="0"/>
              <a:ea typeface="Times New Roman" charset="0"/>
              <a:cs typeface="Times New Roman" charset="0"/>
            </a:endParaRPr>
          </a:p>
        </p:txBody>
      </p:sp>
      <p:sp>
        <p:nvSpPr>
          <p:cNvPr id="3" name="Rectangle 2"/>
          <p:cNvSpPr/>
          <p:nvPr/>
        </p:nvSpPr>
        <p:spPr>
          <a:xfrm>
            <a:off x="634771" y="5172992"/>
            <a:ext cx="6136271" cy="523220"/>
          </a:xfrm>
          <a:prstGeom prst="rect">
            <a:avLst/>
          </a:prstGeom>
        </p:spPr>
        <p:txBody>
          <a:bodyPr wrap="square">
            <a:spAutoFit/>
          </a:bodyPr>
          <a:lstStyle/>
          <a:p>
            <a:r>
              <a:rPr lang="en-US" sz="1400" dirty="0">
                <a:solidFill>
                  <a:srgbClr val="000000"/>
                </a:solidFill>
                <a:latin typeface="Times New Roman" charset="0"/>
                <a:ea typeface="ＭＳ 明朝" charset="-128"/>
              </a:rPr>
              <a:t>Alexandre et al. 2014; U.S. Census Bureau, 2017; Kessler et al., 2014</a:t>
            </a:r>
          </a:p>
          <a:p>
            <a:r>
              <a:rPr lang="en-US" sz="1400" dirty="0" err="1">
                <a:solidFill>
                  <a:srgbClr val="000000"/>
                </a:solidFill>
                <a:latin typeface="Times New Roman" charset="0"/>
                <a:ea typeface="ＭＳ 明朝" charset="-128"/>
              </a:rPr>
              <a:t>Hoerster</a:t>
            </a:r>
            <a:r>
              <a:rPr lang="en-US" sz="1400" dirty="0">
                <a:solidFill>
                  <a:srgbClr val="000000"/>
                </a:solidFill>
                <a:latin typeface="Times New Roman" charset="0"/>
                <a:ea typeface="ＭＳ 明朝" charset="-128"/>
              </a:rPr>
              <a:t> et al. 2012, </a:t>
            </a:r>
            <a:r>
              <a:rPr lang="en-US" sz="1400" dirty="0" err="1">
                <a:solidFill>
                  <a:srgbClr val="000000"/>
                </a:solidFill>
                <a:latin typeface="Times New Roman" charset="0"/>
                <a:ea typeface="ＭＳ 明朝" charset="-128"/>
              </a:rPr>
              <a:t>McKhann</a:t>
            </a:r>
            <a:r>
              <a:rPr lang="en-US" sz="1400" dirty="0">
                <a:solidFill>
                  <a:srgbClr val="000000"/>
                </a:solidFill>
                <a:latin typeface="Times New Roman" charset="0"/>
                <a:ea typeface="ＭＳ 明朝" charset="-128"/>
              </a:rPr>
              <a:t> et al., 2011</a:t>
            </a:r>
            <a:endParaRPr lang="en-US" sz="1400" i="1" dirty="0">
              <a:solidFill>
                <a:prstClr val="black"/>
              </a:solidFill>
              <a:latin typeface="Times New Roman" charset="0"/>
              <a:ea typeface="Times New Roman" charset="0"/>
              <a:cs typeface="Times New Roman"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1904246" y="3175983"/>
            <a:ext cx="4443268" cy="634772"/>
          </a:xfrm>
          <a:prstGeom prst="rect">
            <a:avLst/>
          </a:prstGeom>
        </p:spPr>
      </p:pic>
      <p:pic>
        <p:nvPicPr>
          <p:cNvPr id="21" name="Picture 20" descr="A picture containing drawing&#10;&#10;Description automatically generated">
            <a:extLst>
              <a:ext uri="{FF2B5EF4-FFF2-40B4-BE49-F238E27FC236}">
                <a16:creationId xmlns:a16="http://schemas.microsoft.com/office/drawing/2014/main" id="{31FED6FC-53D2-473C-8151-84C5DEF362AF}"/>
              </a:ext>
            </a:extLst>
          </p:cNvPr>
          <p:cNvPicPr>
            <a:picLocks noChangeAspect="1"/>
          </p:cNvPicPr>
          <p:nvPr/>
        </p:nvPicPr>
        <p:blipFill>
          <a:blip r:embed="rId5"/>
          <a:stretch>
            <a:fillRect/>
          </a:stretch>
        </p:blipFill>
        <p:spPr>
          <a:xfrm>
            <a:off x="0" y="3818274"/>
            <a:ext cx="636553" cy="1920433"/>
          </a:xfrm>
          <a:prstGeom prst="rect">
            <a:avLst/>
          </a:prstGeom>
        </p:spPr>
      </p:pic>
      <p:pic>
        <p:nvPicPr>
          <p:cNvPr id="23" name="Picture 22" descr="A close up of a logo&#10;&#10;Description automatically generated">
            <a:extLst>
              <a:ext uri="{FF2B5EF4-FFF2-40B4-BE49-F238E27FC236}">
                <a16:creationId xmlns:a16="http://schemas.microsoft.com/office/drawing/2014/main" id="{3BCE1E88-D4A6-4549-8516-49E202B6A361}"/>
              </a:ext>
            </a:extLst>
          </p:cNvPr>
          <p:cNvPicPr>
            <a:picLocks noChangeAspect="1"/>
          </p:cNvPicPr>
          <p:nvPr/>
        </p:nvPicPr>
        <p:blipFill>
          <a:blip r:embed="rId6"/>
          <a:stretch>
            <a:fillRect/>
          </a:stretch>
        </p:blipFill>
        <p:spPr>
          <a:xfrm>
            <a:off x="1" y="1968308"/>
            <a:ext cx="636552" cy="1849966"/>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12EEBA75-D87D-4017-AF8C-CBE466ED0403}"/>
              </a:ext>
            </a:extLst>
          </p:cNvPr>
          <p:cNvPicPr>
            <a:picLocks noChangeAspect="1"/>
          </p:cNvPicPr>
          <p:nvPr/>
        </p:nvPicPr>
        <p:blipFill>
          <a:blip r:embed="rId7"/>
          <a:stretch>
            <a:fillRect/>
          </a:stretch>
        </p:blipFill>
        <p:spPr>
          <a:xfrm>
            <a:off x="1" y="0"/>
            <a:ext cx="636552" cy="1968308"/>
          </a:xfrm>
          <a:prstGeom prst="rect">
            <a:avLst/>
          </a:prstGeom>
        </p:spPr>
      </p:pic>
      <p:pic>
        <p:nvPicPr>
          <p:cNvPr id="22" name="Picture 21" descr="A picture containing drawing&#10;&#10;Description automatically generated">
            <a:extLst>
              <a:ext uri="{FF2B5EF4-FFF2-40B4-BE49-F238E27FC236}">
                <a16:creationId xmlns:a16="http://schemas.microsoft.com/office/drawing/2014/main" id="{F1AB5E5F-6D04-45EF-822E-DD1AEE8418F7}"/>
              </a:ext>
            </a:extLst>
          </p:cNvPr>
          <p:cNvPicPr>
            <a:picLocks noChangeAspect="1"/>
          </p:cNvPicPr>
          <p:nvPr/>
        </p:nvPicPr>
        <p:blipFill>
          <a:blip r:embed="rId8"/>
          <a:stretch>
            <a:fillRect/>
          </a:stretch>
        </p:blipFill>
        <p:spPr>
          <a:xfrm>
            <a:off x="66428" y="2298527"/>
            <a:ext cx="497154" cy="941515"/>
          </a:xfrm>
          <a:prstGeom prst="rect">
            <a:avLst/>
          </a:prstGeom>
        </p:spPr>
      </p:pic>
      <p:pic>
        <p:nvPicPr>
          <p:cNvPr id="24" name="Picture 23">
            <a:extLst>
              <a:ext uri="{FF2B5EF4-FFF2-40B4-BE49-F238E27FC236}">
                <a16:creationId xmlns:a16="http://schemas.microsoft.com/office/drawing/2014/main" id="{1DF81AA2-758F-499B-9571-8336F0E81864}"/>
              </a:ext>
            </a:extLst>
          </p:cNvPr>
          <p:cNvPicPr>
            <a:picLocks noChangeAspect="1"/>
          </p:cNvPicPr>
          <p:nvPr/>
        </p:nvPicPr>
        <p:blipFill>
          <a:blip r:embed="rId9"/>
          <a:stretch>
            <a:fillRect/>
          </a:stretch>
        </p:blipFill>
        <p:spPr>
          <a:xfrm>
            <a:off x="24621" y="4488226"/>
            <a:ext cx="585527" cy="584854"/>
          </a:xfrm>
          <a:prstGeom prst="rect">
            <a:avLst/>
          </a:prstGeom>
        </p:spPr>
      </p:pic>
      <p:pic>
        <p:nvPicPr>
          <p:cNvPr id="16" name="Picture 15" descr="A drawing of a face&#10;&#10;Description automatically generated">
            <a:extLst>
              <a:ext uri="{FF2B5EF4-FFF2-40B4-BE49-F238E27FC236}">
                <a16:creationId xmlns:a16="http://schemas.microsoft.com/office/drawing/2014/main" id="{0CC72D65-7CC8-44EF-9B09-478EA05DA3C1}"/>
              </a:ext>
            </a:extLst>
          </p:cNvPr>
          <p:cNvPicPr>
            <a:picLocks noChangeAspect="1"/>
          </p:cNvPicPr>
          <p:nvPr/>
        </p:nvPicPr>
        <p:blipFill>
          <a:blip r:embed="rId10"/>
          <a:stretch>
            <a:fillRect/>
          </a:stretch>
        </p:blipFill>
        <p:spPr>
          <a:xfrm>
            <a:off x="732" y="0"/>
            <a:ext cx="635821" cy="1965957"/>
          </a:xfrm>
          <a:prstGeom prst="rect">
            <a:avLst/>
          </a:prstGeom>
        </p:spPr>
      </p:pic>
    </p:spTree>
    <p:extLst>
      <p:ext uri="{BB962C8B-B14F-4D97-AF65-F5344CB8AC3E}">
        <p14:creationId xmlns:p14="http://schemas.microsoft.com/office/powerpoint/2010/main" val="3682490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drawing&#10;&#10;Description automatically generated">
            <a:extLst>
              <a:ext uri="{FF2B5EF4-FFF2-40B4-BE49-F238E27FC236}">
                <a16:creationId xmlns:a16="http://schemas.microsoft.com/office/drawing/2014/main" id="{DD3AA5EC-617B-4746-AFE0-41C4A4F03143}"/>
              </a:ext>
            </a:extLst>
          </p:cNvPr>
          <p:cNvPicPr>
            <a:picLocks noChangeAspect="1"/>
          </p:cNvPicPr>
          <p:nvPr/>
        </p:nvPicPr>
        <p:blipFill>
          <a:blip r:embed="rId3"/>
          <a:stretch>
            <a:fillRect/>
          </a:stretch>
        </p:blipFill>
        <p:spPr>
          <a:xfrm>
            <a:off x="-4761" y="628711"/>
            <a:ext cx="628591" cy="1320806"/>
          </a:xfrm>
          <a:prstGeom prst="rect">
            <a:avLst/>
          </a:prstGeom>
        </p:spPr>
      </p:pic>
      <p:pic>
        <p:nvPicPr>
          <p:cNvPr id="18" name="Picture 17">
            <a:extLst>
              <a:ext uri="{FF2B5EF4-FFF2-40B4-BE49-F238E27FC236}">
                <a16:creationId xmlns:a16="http://schemas.microsoft.com/office/drawing/2014/main" id="{22687BF6-17F5-422F-9719-6CD9C8F237A1}"/>
              </a:ext>
            </a:extLst>
          </p:cNvPr>
          <p:cNvPicPr>
            <a:picLocks noChangeAspect="1"/>
          </p:cNvPicPr>
          <p:nvPr/>
        </p:nvPicPr>
        <p:blipFill>
          <a:blip r:embed="rId4"/>
          <a:stretch>
            <a:fillRect/>
          </a:stretch>
        </p:blipFill>
        <p:spPr>
          <a:xfrm>
            <a:off x="732" y="0"/>
            <a:ext cx="634039" cy="4444369"/>
          </a:xfrm>
          <a:prstGeom prst="rect">
            <a:avLst/>
          </a:prstGeom>
        </p:spPr>
      </p:pic>
      <p:sp>
        <p:nvSpPr>
          <p:cNvPr id="3" name="Rectangle 2"/>
          <p:cNvSpPr/>
          <p:nvPr/>
        </p:nvSpPr>
        <p:spPr>
          <a:xfrm>
            <a:off x="634771" y="5172992"/>
            <a:ext cx="6136271" cy="523220"/>
          </a:xfrm>
          <a:prstGeom prst="rect">
            <a:avLst/>
          </a:prstGeom>
        </p:spPr>
        <p:txBody>
          <a:bodyPr wrap="square">
            <a:spAutoFit/>
          </a:bodyPr>
          <a:lstStyle/>
          <a:p>
            <a:r>
              <a:rPr lang="en-US" sz="1400" dirty="0">
                <a:solidFill>
                  <a:srgbClr val="000000"/>
                </a:solidFill>
                <a:latin typeface="Times New Roman" charset="0"/>
                <a:ea typeface="ＭＳ 明朝" charset="-128"/>
              </a:rPr>
              <a:t>Alexandre et al. 2014; U.S. Census Bureau, 2017; Kessler et al., 2014</a:t>
            </a:r>
          </a:p>
          <a:p>
            <a:r>
              <a:rPr lang="en-US" sz="1400" dirty="0" err="1">
                <a:solidFill>
                  <a:srgbClr val="000000"/>
                </a:solidFill>
                <a:latin typeface="Times New Roman" charset="0"/>
                <a:ea typeface="ＭＳ 明朝" charset="-128"/>
              </a:rPr>
              <a:t>Hoerster</a:t>
            </a:r>
            <a:r>
              <a:rPr lang="en-US" sz="1400" dirty="0">
                <a:solidFill>
                  <a:srgbClr val="000000"/>
                </a:solidFill>
                <a:latin typeface="Times New Roman" charset="0"/>
                <a:ea typeface="ＭＳ 明朝" charset="-128"/>
              </a:rPr>
              <a:t> et al. 2012, </a:t>
            </a:r>
            <a:r>
              <a:rPr lang="en-US" sz="1400" dirty="0" err="1">
                <a:solidFill>
                  <a:srgbClr val="000000"/>
                </a:solidFill>
                <a:latin typeface="Times New Roman" charset="0"/>
                <a:ea typeface="ＭＳ 明朝" charset="-128"/>
              </a:rPr>
              <a:t>McKhann</a:t>
            </a:r>
            <a:r>
              <a:rPr lang="en-US" sz="1400" dirty="0">
                <a:solidFill>
                  <a:srgbClr val="000000"/>
                </a:solidFill>
                <a:latin typeface="Times New Roman" charset="0"/>
                <a:ea typeface="ＭＳ 明朝" charset="-128"/>
              </a:rPr>
              <a:t> et al., 2011</a:t>
            </a:r>
            <a:endParaRPr lang="en-US" sz="1400" i="1" dirty="0">
              <a:solidFill>
                <a:prstClr val="black"/>
              </a:solidFill>
              <a:latin typeface="Times New Roman" charset="0"/>
              <a:ea typeface="Times New Roman" charset="0"/>
              <a:cs typeface="Times New Roman" charset="0"/>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1904246" y="3175983"/>
            <a:ext cx="4443268" cy="634772"/>
          </a:xfrm>
          <a:prstGeom prst="rect">
            <a:avLst/>
          </a:prstGeom>
        </p:spPr>
      </p:pic>
      <p:pic>
        <p:nvPicPr>
          <p:cNvPr id="21" name="Picture 20" descr="A picture containing drawing&#10;&#10;Description automatically generated">
            <a:extLst>
              <a:ext uri="{FF2B5EF4-FFF2-40B4-BE49-F238E27FC236}">
                <a16:creationId xmlns:a16="http://schemas.microsoft.com/office/drawing/2014/main" id="{31FED6FC-53D2-473C-8151-84C5DEF362AF}"/>
              </a:ext>
            </a:extLst>
          </p:cNvPr>
          <p:cNvPicPr>
            <a:picLocks noChangeAspect="1"/>
          </p:cNvPicPr>
          <p:nvPr/>
        </p:nvPicPr>
        <p:blipFill>
          <a:blip r:embed="rId6"/>
          <a:stretch>
            <a:fillRect/>
          </a:stretch>
        </p:blipFill>
        <p:spPr>
          <a:xfrm>
            <a:off x="0" y="3818274"/>
            <a:ext cx="636553" cy="1920433"/>
          </a:xfrm>
          <a:prstGeom prst="rect">
            <a:avLst/>
          </a:prstGeom>
        </p:spPr>
      </p:pic>
      <p:pic>
        <p:nvPicPr>
          <p:cNvPr id="23" name="Picture 22" descr="A close up of a logo&#10;&#10;Description automatically generated">
            <a:extLst>
              <a:ext uri="{FF2B5EF4-FFF2-40B4-BE49-F238E27FC236}">
                <a16:creationId xmlns:a16="http://schemas.microsoft.com/office/drawing/2014/main" id="{3BCE1E88-D4A6-4549-8516-49E202B6A361}"/>
              </a:ext>
            </a:extLst>
          </p:cNvPr>
          <p:cNvPicPr>
            <a:picLocks noChangeAspect="1"/>
          </p:cNvPicPr>
          <p:nvPr/>
        </p:nvPicPr>
        <p:blipFill>
          <a:blip r:embed="rId7"/>
          <a:stretch>
            <a:fillRect/>
          </a:stretch>
        </p:blipFill>
        <p:spPr>
          <a:xfrm>
            <a:off x="1" y="1968308"/>
            <a:ext cx="636552" cy="1849966"/>
          </a:xfrm>
          <a:prstGeom prst="rect">
            <a:avLst/>
          </a:prstGeom>
        </p:spPr>
      </p:pic>
      <p:sp>
        <p:nvSpPr>
          <p:cNvPr id="15" name="Content Placeholder 2">
            <a:extLst>
              <a:ext uri="{FF2B5EF4-FFF2-40B4-BE49-F238E27FC236}">
                <a16:creationId xmlns:a16="http://schemas.microsoft.com/office/drawing/2014/main" id="{8C6DDD7D-FFC2-4983-99A4-E806EF9B7A67}"/>
              </a:ext>
            </a:extLst>
          </p:cNvPr>
          <p:cNvSpPr>
            <a:spLocks noGrp="1"/>
          </p:cNvSpPr>
          <p:nvPr>
            <p:ph idx="1"/>
          </p:nvPr>
        </p:nvSpPr>
        <p:spPr>
          <a:xfrm>
            <a:off x="634775" y="800100"/>
            <a:ext cx="8546353" cy="4523319"/>
          </a:xfrm>
        </p:spPr>
        <p:txBody>
          <a:bodyPr>
            <a:normAutofit/>
          </a:bodyPr>
          <a:lstStyle/>
          <a:p>
            <a:pPr>
              <a:spcBef>
                <a:spcPts val="0"/>
              </a:spcBef>
              <a:spcAft>
                <a:spcPts val="1200"/>
              </a:spcAft>
            </a:pPr>
            <a:r>
              <a:rPr lang="en-US" dirty="0">
                <a:latin typeface="Times New Roman" charset="0"/>
                <a:ea typeface="Times New Roman" charset="0"/>
                <a:cs typeface="Times New Roman" charset="0"/>
              </a:rPr>
              <a:t>The subpopulation of aging veterans with a higher propensity for adverse health outcomes will continue to grow </a:t>
            </a:r>
            <a:endParaRPr lang="en-US" sz="3000" dirty="0">
              <a:latin typeface="Times New Roman" charset="0"/>
              <a:ea typeface="Times New Roman" charset="0"/>
              <a:cs typeface="Times New Roman" charset="0"/>
            </a:endParaRPr>
          </a:p>
          <a:p>
            <a:pPr>
              <a:spcBef>
                <a:spcPts val="0"/>
              </a:spcBef>
              <a:spcAft>
                <a:spcPts val="1200"/>
              </a:spcAft>
            </a:pPr>
            <a:r>
              <a:rPr lang="en-US" sz="3000" dirty="0">
                <a:latin typeface="Times New Roman" charset="0"/>
                <a:ea typeface="Times New Roman" charset="0"/>
                <a:cs typeface="Times New Roman" charset="0"/>
              </a:rPr>
              <a:t>We investigate if &amp; how </a:t>
            </a:r>
            <a:r>
              <a:rPr lang="en-US" sz="3000" b="1" dirty="0">
                <a:latin typeface="Times New Roman" charset="0"/>
                <a:ea typeface="Times New Roman" charset="0"/>
                <a:cs typeface="Times New Roman" charset="0"/>
              </a:rPr>
              <a:t>social leisure </a:t>
            </a:r>
            <a:r>
              <a:rPr lang="en-US" sz="3000" dirty="0">
                <a:latin typeface="Times New Roman" charset="0"/>
                <a:ea typeface="Times New Roman" charset="0"/>
                <a:cs typeface="Times New Roman" charset="0"/>
              </a:rPr>
              <a:t>is associated with </a:t>
            </a:r>
            <a:r>
              <a:rPr lang="en-US" sz="3000" i="1" dirty="0">
                <a:latin typeface="Times New Roman" charset="0"/>
                <a:ea typeface="Times New Roman" charset="0"/>
                <a:cs typeface="Times New Roman" charset="0"/>
              </a:rPr>
              <a:t>psychological adversity </a:t>
            </a:r>
            <a:r>
              <a:rPr lang="en-US" sz="3000" dirty="0">
                <a:latin typeface="Times New Roman" charset="0"/>
                <a:ea typeface="Times New Roman" charset="0"/>
                <a:cs typeface="Times New Roman" charset="0"/>
              </a:rPr>
              <a:t>&amp; </a:t>
            </a:r>
            <a:r>
              <a:rPr lang="en-US" sz="3000" u="sng" dirty="0">
                <a:latin typeface="Times New Roman" charset="0"/>
                <a:ea typeface="Times New Roman" charset="0"/>
                <a:cs typeface="Times New Roman" charset="0"/>
              </a:rPr>
              <a:t>health care visits </a:t>
            </a:r>
            <a:r>
              <a:rPr lang="en-US" sz="3000" dirty="0">
                <a:latin typeface="Times New Roman" charset="0"/>
                <a:ea typeface="Times New Roman" charset="0"/>
                <a:cs typeface="Times New Roman" charset="0"/>
              </a:rPr>
              <a:t>among older adults</a:t>
            </a:r>
          </a:p>
        </p:txBody>
      </p:sp>
      <p:sp>
        <p:nvSpPr>
          <p:cNvPr id="17" name="Title 1">
            <a:extLst>
              <a:ext uri="{FF2B5EF4-FFF2-40B4-BE49-F238E27FC236}">
                <a16:creationId xmlns:a16="http://schemas.microsoft.com/office/drawing/2014/main" id="{8B9A0311-D784-4343-84F4-C3103ACA7312}"/>
              </a:ext>
            </a:extLst>
          </p:cNvPr>
          <p:cNvSpPr>
            <a:spLocks noGrp="1"/>
          </p:cNvSpPr>
          <p:nvPr>
            <p:ph type="title"/>
          </p:nvPr>
        </p:nvSpPr>
        <p:spPr>
          <a:xfrm>
            <a:off x="632392" y="0"/>
            <a:ext cx="8474479" cy="800100"/>
          </a:xfrm>
        </p:spPr>
        <p:txBody>
          <a:bodyPr>
            <a:normAutofit fontScale="90000"/>
          </a:bodyPr>
          <a:lstStyle/>
          <a:p>
            <a:r>
              <a:rPr lang="en-US" sz="5400" dirty="0">
                <a:solidFill>
                  <a:srgbClr val="A71B33"/>
                </a:solidFill>
                <a:latin typeface="Times New Roman" charset="0"/>
                <a:ea typeface="Times New Roman" charset="0"/>
                <a:cs typeface="Times New Roman" charset="0"/>
              </a:rPr>
              <a:t>Current Study</a:t>
            </a:r>
          </a:p>
        </p:txBody>
      </p:sp>
      <p:pic>
        <p:nvPicPr>
          <p:cNvPr id="25" name="Picture 24" descr="A picture containing drawing&#10;&#10;Description automatically generated">
            <a:extLst>
              <a:ext uri="{FF2B5EF4-FFF2-40B4-BE49-F238E27FC236}">
                <a16:creationId xmlns:a16="http://schemas.microsoft.com/office/drawing/2014/main" id="{A575D0DB-B06C-43F2-890C-1802FA2C2FB0}"/>
              </a:ext>
            </a:extLst>
          </p:cNvPr>
          <p:cNvPicPr>
            <a:picLocks noChangeAspect="1"/>
          </p:cNvPicPr>
          <p:nvPr/>
        </p:nvPicPr>
        <p:blipFill>
          <a:blip r:embed="rId8"/>
          <a:stretch>
            <a:fillRect/>
          </a:stretch>
        </p:blipFill>
        <p:spPr>
          <a:xfrm>
            <a:off x="66428" y="2298527"/>
            <a:ext cx="497154" cy="941515"/>
          </a:xfrm>
          <a:prstGeom prst="rect">
            <a:avLst/>
          </a:prstGeom>
        </p:spPr>
      </p:pic>
      <p:pic>
        <p:nvPicPr>
          <p:cNvPr id="13" name="Picture 12">
            <a:extLst>
              <a:ext uri="{FF2B5EF4-FFF2-40B4-BE49-F238E27FC236}">
                <a16:creationId xmlns:a16="http://schemas.microsoft.com/office/drawing/2014/main" id="{C51FCC1E-709A-484E-98CD-5382885A3602}"/>
              </a:ext>
            </a:extLst>
          </p:cNvPr>
          <p:cNvPicPr>
            <a:picLocks noChangeAspect="1"/>
          </p:cNvPicPr>
          <p:nvPr/>
        </p:nvPicPr>
        <p:blipFill>
          <a:blip r:embed="rId9"/>
          <a:stretch>
            <a:fillRect/>
          </a:stretch>
        </p:blipFill>
        <p:spPr>
          <a:xfrm>
            <a:off x="24621" y="4488226"/>
            <a:ext cx="585527" cy="584854"/>
          </a:xfrm>
          <a:prstGeom prst="rect">
            <a:avLst/>
          </a:prstGeom>
        </p:spPr>
      </p:pic>
      <p:pic>
        <p:nvPicPr>
          <p:cNvPr id="14" name="Picture 13">
            <a:extLst>
              <a:ext uri="{FF2B5EF4-FFF2-40B4-BE49-F238E27FC236}">
                <a16:creationId xmlns:a16="http://schemas.microsoft.com/office/drawing/2014/main" id="{91CDEB2A-27ED-45DD-9C7D-57C40842AB69}"/>
              </a:ext>
            </a:extLst>
          </p:cNvPr>
          <p:cNvPicPr>
            <a:picLocks noChangeAspect="1"/>
          </p:cNvPicPr>
          <p:nvPr/>
        </p:nvPicPr>
        <p:blipFill>
          <a:blip r:embed="rId10"/>
          <a:stretch>
            <a:fillRect/>
          </a:stretch>
        </p:blipFill>
        <p:spPr>
          <a:xfrm>
            <a:off x="-8842" y="-4008"/>
            <a:ext cx="628591" cy="1378845"/>
          </a:xfrm>
          <a:prstGeom prst="rect">
            <a:avLst/>
          </a:prstGeom>
        </p:spPr>
      </p:pic>
      <p:pic>
        <p:nvPicPr>
          <p:cNvPr id="26" name="Picture 25">
            <a:extLst>
              <a:ext uri="{FF2B5EF4-FFF2-40B4-BE49-F238E27FC236}">
                <a16:creationId xmlns:a16="http://schemas.microsoft.com/office/drawing/2014/main" id="{6088DBED-7BAC-4874-AD9A-E5A934DE985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1913" y="249777"/>
            <a:ext cx="567079" cy="1241246"/>
          </a:xfrm>
          <a:prstGeom prst="rect">
            <a:avLst/>
          </a:prstGeom>
        </p:spPr>
      </p:pic>
      <p:pic>
        <p:nvPicPr>
          <p:cNvPr id="27" name="Picture 26" descr="A drawing of a face&#10;&#10;Description automatically generated">
            <a:extLst>
              <a:ext uri="{FF2B5EF4-FFF2-40B4-BE49-F238E27FC236}">
                <a16:creationId xmlns:a16="http://schemas.microsoft.com/office/drawing/2014/main" id="{D7428326-9E4D-4EAA-AAC1-ABC150F3DCCB}"/>
              </a:ext>
            </a:extLst>
          </p:cNvPr>
          <p:cNvPicPr>
            <a:picLocks noChangeAspect="1"/>
          </p:cNvPicPr>
          <p:nvPr/>
        </p:nvPicPr>
        <p:blipFill>
          <a:blip r:embed="rId12"/>
          <a:stretch>
            <a:fillRect/>
          </a:stretch>
        </p:blipFill>
        <p:spPr>
          <a:xfrm>
            <a:off x="732" y="0"/>
            <a:ext cx="635821" cy="1965957"/>
          </a:xfrm>
          <a:prstGeom prst="rect">
            <a:avLst/>
          </a:prstGeom>
        </p:spPr>
      </p:pic>
    </p:spTree>
    <p:extLst>
      <p:ext uri="{BB962C8B-B14F-4D97-AF65-F5344CB8AC3E}">
        <p14:creationId xmlns:p14="http://schemas.microsoft.com/office/powerpoint/2010/main" val="137578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0724CBE-3E4A-45AB-9D1C-4DB3D36DA71B}"/>
              </a:ext>
            </a:extLst>
          </p:cNvPr>
          <p:cNvPicPr>
            <a:picLocks noChangeAspect="1"/>
          </p:cNvPicPr>
          <p:nvPr/>
        </p:nvPicPr>
        <p:blipFill>
          <a:blip r:embed="rId3"/>
          <a:stretch>
            <a:fillRect/>
          </a:stretch>
        </p:blipFill>
        <p:spPr>
          <a:xfrm>
            <a:off x="732" y="0"/>
            <a:ext cx="634039" cy="4444369"/>
          </a:xfrm>
          <a:prstGeom prst="rect">
            <a:avLst/>
          </a:prstGeom>
        </p:spPr>
      </p:pic>
      <p:sp>
        <p:nvSpPr>
          <p:cNvPr id="2" name="Title 1"/>
          <p:cNvSpPr>
            <a:spLocks noGrp="1"/>
          </p:cNvSpPr>
          <p:nvPr>
            <p:ph type="title"/>
          </p:nvPr>
        </p:nvSpPr>
        <p:spPr>
          <a:xfrm>
            <a:off x="877271" y="0"/>
            <a:ext cx="8229600" cy="800100"/>
          </a:xfrm>
        </p:spPr>
        <p:txBody>
          <a:bodyPr>
            <a:normAutofit fontScale="90000"/>
          </a:bodyPr>
          <a:lstStyle/>
          <a:p>
            <a:r>
              <a:rPr lang="en-US" sz="5400" dirty="0">
                <a:solidFill>
                  <a:srgbClr val="A71B33"/>
                </a:solidFill>
                <a:latin typeface="Times New Roman" charset="0"/>
                <a:ea typeface="Times New Roman" charset="0"/>
                <a:cs typeface="Times New Roman" charset="0"/>
              </a:rPr>
              <a:t>Why Social Leisure?</a:t>
            </a:r>
          </a:p>
        </p:txBody>
      </p:sp>
      <p:sp>
        <p:nvSpPr>
          <p:cNvPr id="4" name="Rectangle 3"/>
          <p:cNvSpPr/>
          <p:nvPr/>
        </p:nvSpPr>
        <p:spPr>
          <a:xfrm>
            <a:off x="634771" y="4943475"/>
            <a:ext cx="5979757" cy="784830"/>
          </a:xfrm>
          <a:prstGeom prst="rect">
            <a:avLst/>
          </a:prstGeom>
        </p:spPr>
        <p:txBody>
          <a:bodyPr wrap="square">
            <a:spAutoFit/>
          </a:bodyPr>
          <a:lstStyle/>
          <a:p>
            <a:r>
              <a:rPr lang="en-US" sz="1500" dirty="0">
                <a:solidFill>
                  <a:prstClr val="black"/>
                </a:solidFill>
                <a:latin typeface="Times New Roman" charset="0"/>
                <a:ea typeface="Times New Roman" charset="0"/>
                <a:cs typeface="Times New Roman" charset="0"/>
              </a:rPr>
              <a:t>				</a:t>
            </a:r>
          </a:p>
          <a:p>
            <a:r>
              <a:rPr lang="en-US" sz="1500" dirty="0" err="1">
                <a:solidFill>
                  <a:prstClr val="black"/>
                </a:solidFill>
                <a:latin typeface="Times New Roman" charset="0"/>
                <a:ea typeface="Times New Roman" charset="0"/>
                <a:cs typeface="Times New Roman" charset="0"/>
              </a:rPr>
              <a:t>Thoits</a:t>
            </a:r>
            <a:r>
              <a:rPr lang="en-US" sz="1500" dirty="0">
                <a:solidFill>
                  <a:prstClr val="black"/>
                </a:solidFill>
                <a:latin typeface="Times New Roman" charset="0"/>
                <a:ea typeface="Times New Roman" charset="0"/>
                <a:cs typeface="Times New Roman" charset="0"/>
              </a:rPr>
              <a:t>, 2011</a:t>
            </a:r>
            <a:r>
              <a:rPr lang="tr-TR" sz="1500" dirty="0">
                <a:solidFill>
                  <a:prstClr val="black"/>
                </a:solidFill>
                <a:latin typeface="Times New Roman" charset="0"/>
                <a:ea typeface="Times New Roman" charset="0"/>
                <a:cs typeface="Times New Roman" charset="0"/>
              </a:rPr>
              <a:t>;</a:t>
            </a:r>
            <a:r>
              <a:rPr lang="en-US" sz="1500" dirty="0">
                <a:solidFill>
                  <a:prstClr val="black"/>
                </a:solidFill>
                <a:latin typeface="Times New Roman" charset="0"/>
                <a:ea typeface="Times New Roman" charset="0"/>
                <a:cs typeface="Times New Roman" charset="0"/>
              </a:rPr>
              <a:t> Coyle &amp; Dugan, 2012; Hatch et al., 2013;</a:t>
            </a:r>
          </a:p>
          <a:p>
            <a:r>
              <a:rPr lang="tr-TR" sz="1500" dirty="0">
                <a:solidFill>
                  <a:prstClr val="black"/>
                </a:solidFill>
                <a:latin typeface="Times New Roman" charset="0"/>
                <a:ea typeface="Times New Roman" charset="0"/>
                <a:cs typeface="Times New Roman" charset="0"/>
              </a:rPr>
              <a:t>Spoont et al., 2014</a:t>
            </a:r>
          </a:p>
        </p:txBody>
      </p:sp>
      <p:sp>
        <p:nvSpPr>
          <p:cNvPr id="7" name="Content Placeholder 2"/>
          <p:cNvSpPr>
            <a:spLocks noGrp="1"/>
          </p:cNvSpPr>
          <p:nvPr>
            <p:ph idx="1"/>
          </p:nvPr>
        </p:nvSpPr>
        <p:spPr>
          <a:xfrm>
            <a:off x="634775" y="800100"/>
            <a:ext cx="8546353" cy="4371975"/>
          </a:xfrm>
        </p:spPr>
        <p:txBody>
          <a:bodyPr>
            <a:normAutofit lnSpcReduction="10000"/>
          </a:bodyPr>
          <a:lstStyle/>
          <a:p>
            <a:pPr>
              <a:spcBef>
                <a:spcPts val="0"/>
              </a:spcBef>
            </a:pPr>
            <a:r>
              <a:rPr lang="en-US" sz="3300" dirty="0">
                <a:latin typeface="Times New Roman" charset="0"/>
                <a:ea typeface="Times New Roman" charset="0"/>
                <a:cs typeface="Times New Roman" charset="0"/>
              </a:rPr>
              <a:t>Social leisure helps to integrate individuals with meaningful others through participation in shared social activities where acts of </a:t>
            </a:r>
            <a:r>
              <a:rPr lang="en-US" sz="3300" i="1" dirty="0">
                <a:latin typeface="Times New Roman" charset="0"/>
                <a:ea typeface="Times New Roman" charset="0"/>
                <a:cs typeface="Times New Roman" charset="0"/>
              </a:rPr>
              <a:t>social support </a:t>
            </a:r>
            <a:r>
              <a:rPr lang="en-US" sz="3300" dirty="0">
                <a:latin typeface="Times New Roman" charset="0"/>
                <a:ea typeface="Times New Roman" charset="0"/>
                <a:cs typeface="Times New Roman" charset="0"/>
              </a:rPr>
              <a:t>&amp; </a:t>
            </a:r>
            <a:r>
              <a:rPr lang="en-US" sz="3300" i="1" dirty="0">
                <a:latin typeface="Times New Roman" charset="0"/>
                <a:ea typeface="Times New Roman" charset="0"/>
                <a:cs typeface="Times New Roman" charset="0"/>
              </a:rPr>
              <a:t>social influence</a:t>
            </a:r>
            <a:r>
              <a:rPr lang="en-US" sz="3300" dirty="0">
                <a:latin typeface="Times New Roman" charset="0"/>
                <a:ea typeface="Times New Roman" charset="0"/>
                <a:cs typeface="Times New Roman" charset="0"/>
              </a:rPr>
              <a:t> can be expressed</a:t>
            </a:r>
          </a:p>
          <a:p>
            <a:pPr lvl="1">
              <a:spcBef>
                <a:spcPts val="0"/>
              </a:spcBef>
            </a:pPr>
            <a:r>
              <a:rPr lang="en-US" dirty="0">
                <a:latin typeface="Times New Roman" charset="0"/>
                <a:ea typeface="Times New Roman" charset="0"/>
                <a:cs typeface="Times New Roman" charset="0"/>
              </a:rPr>
              <a:t>Lack of social integration has been linked to low levels of social support &amp; higher psychological adversity</a:t>
            </a:r>
          </a:p>
          <a:p>
            <a:pPr lvl="1">
              <a:spcBef>
                <a:spcPts val="0"/>
              </a:spcBef>
            </a:pPr>
            <a:r>
              <a:rPr lang="en-US" dirty="0">
                <a:latin typeface="Times New Roman" charset="0"/>
                <a:ea typeface="Times New Roman" charset="0"/>
                <a:cs typeface="Times New Roman" charset="0"/>
              </a:rPr>
              <a:t>High levels of social integration is associated with positive perceptions of social influence to seek out &amp; utilize health care  </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1904246" y="3175983"/>
            <a:ext cx="4443268" cy="634772"/>
          </a:xfrm>
          <a:prstGeom prst="rect">
            <a:avLst/>
          </a:prstGeom>
        </p:spPr>
      </p:pic>
      <p:pic>
        <p:nvPicPr>
          <p:cNvPr id="12" name="Picture 11" descr="A close up of a logo&#10;&#10;Description automatically generated">
            <a:extLst>
              <a:ext uri="{FF2B5EF4-FFF2-40B4-BE49-F238E27FC236}">
                <a16:creationId xmlns:a16="http://schemas.microsoft.com/office/drawing/2014/main" id="{2B36A3B0-D4FC-471B-AAD4-03B1D1F81044}"/>
              </a:ext>
            </a:extLst>
          </p:cNvPr>
          <p:cNvPicPr>
            <a:picLocks noChangeAspect="1"/>
          </p:cNvPicPr>
          <p:nvPr/>
        </p:nvPicPr>
        <p:blipFill>
          <a:blip r:embed="rId5"/>
          <a:stretch>
            <a:fillRect/>
          </a:stretch>
        </p:blipFill>
        <p:spPr>
          <a:xfrm>
            <a:off x="1" y="1968308"/>
            <a:ext cx="636552" cy="1849966"/>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4E01B079-E07B-44C6-9C88-7996DEFBDE2B}"/>
              </a:ext>
            </a:extLst>
          </p:cNvPr>
          <p:cNvPicPr>
            <a:picLocks noChangeAspect="1"/>
          </p:cNvPicPr>
          <p:nvPr/>
        </p:nvPicPr>
        <p:blipFill>
          <a:blip r:embed="rId6"/>
          <a:stretch>
            <a:fillRect/>
          </a:stretch>
        </p:blipFill>
        <p:spPr>
          <a:xfrm>
            <a:off x="0" y="3818274"/>
            <a:ext cx="636553" cy="1920433"/>
          </a:xfrm>
          <a:prstGeom prst="rect">
            <a:avLst/>
          </a:prstGeom>
        </p:spPr>
      </p:pic>
      <p:pic>
        <p:nvPicPr>
          <p:cNvPr id="17" name="Picture 16" descr="A picture containing drawing&#10;&#10;Description automatically generated">
            <a:extLst>
              <a:ext uri="{FF2B5EF4-FFF2-40B4-BE49-F238E27FC236}">
                <a16:creationId xmlns:a16="http://schemas.microsoft.com/office/drawing/2014/main" id="{03C10781-E520-44B3-96E2-BA410DC3CE35}"/>
              </a:ext>
            </a:extLst>
          </p:cNvPr>
          <p:cNvPicPr>
            <a:picLocks noChangeAspect="1"/>
          </p:cNvPicPr>
          <p:nvPr/>
        </p:nvPicPr>
        <p:blipFill>
          <a:blip r:embed="rId7"/>
          <a:stretch>
            <a:fillRect/>
          </a:stretch>
        </p:blipFill>
        <p:spPr>
          <a:xfrm>
            <a:off x="1" y="0"/>
            <a:ext cx="636552" cy="1968308"/>
          </a:xfrm>
          <a:prstGeom prst="rect">
            <a:avLst/>
          </a:prstGeom>
        </p:spPr>
      </p:pic>
      <p:pic>
        <p:nvPicPr>
          <p:cNvPr id="18" name="Picture 17" descr="A drawing of a face&#10;&#10;Description automatically generated">
            <a:extLst>
              <a:ext uri="{FF2B5EF4-FFF2-40B4-BE49-F238E27FC236}">
                <a16:creationId xmlns:a16="http://schemas.microsoft.com/office/drawing/2014/main" id="{ED5591F2-8AC9-4AFB-80A5-49AD0DA8C65E}"/>
              </a:ext>
            </a:extLst>
          </p:cNvPr>
          <p:cNvPicPr>
            <a:picLocks noChangeAspect="1"/>
          </p:cNvPicPr>
          <p:nvPr/>
        </p:nvPicPr>
        <p:blipFill>
          <a:blip r:embed="rId8"/>
          <a:stretch>
            <a:fillRect/>
          </a:stretch>
        </p:blipFill>
        <p:spPr>
          <a:xfrm>
            <a:off x="14444" y="625526"/>
            <a:ext cx="615564" cy="717256"/>
          </a:xfrm>
          <a:prstGeom prst="rect">
            <a:avLst/>
          </a:prstGeom>
        </p:spPr>
      </p:pic>
      <p:pic>
        <p:nvPicPr>
          <p:cNvPr id="13" name="Picture 12" descr="A drawing of a face&#10;&#10;Description automatically generated">
            <a:extLst>
              <a:ext uri="{FF2B5EF4-FFF2-40B4-BE49-F238E27FC236}">
                <a16:creationId xmlns:a16="http://schemas.microsoft.com/office/drawing/2014/main" id="{71DC73EC-094B-44F6-8B66-75AAC8C3D1DA}"/>
              </a:ext>
            </a:extLst>
          </p:cNvPr>
          <p:cNvPicPr>
            <a:picLocks noChangeAspect="1"/>
          </p:cNvPicPr>
          <p:nvPr/>
        </p:nvPicPr>
        <p:blipFill>
          <a:blip r:embed="rId9"/>
          <a:stretch>
            <a:fillRect/>
          </a:stretch>
        </p:blipFill>
        <p:spPr>
          <a:xfrm>
            <a:off x="732" y="0"/>
            <a:ext cx="635821" cy="1965957"/>
          </a:xfrm>
          <a:prstGeom prst="rect">
            <a:avLst/>
          </a:prstGeom>
        </p:spPr>
      </p:pic>
      <p:pic>
        <p:nvPicPr>
          <p:cNvPr id="15" name="Picture 14">
            <a:extLst>
              <a:ext uri="{FF2B5EF4-FFF2-40B4-BE49-F238E27FC236}">
                <a16:creationId xmlns:a16="http://schemas.microsoft.com/office/drawing/2014/main" id="{B6E5439B-F75C-4D84-849F-8FDBF5E0C0D6}"/>
              </a:ext>
            </a:extLst>
          </p:cNvPr>
          <p:cNvPicPr>
            <a:picLocks noChangeAspect="1"/>
          </p:cNvPicPr>
          <p:nvPr/>
        </p:nvPicPr>
        <p:blipFill>
          <a:blip r:embed="rId10"/>
          <a:stretch>
            <a:fillRect/>
          </a:stretch>
        </p:blipFill>
        <p:spPr>
          <a:xfrm>
            <a:off x="24621" y="4488226"/>
            <a:ext cx="585527" cy="584854"/>
          </a:xfrm>
          <a:prstGeom prst="rect">
            <a:avLst/>
          </a:prstGeom>
        </p:spPr>
      </p:pic>
      <p:pic>
        <p:nvPicPr>
          <p:cNvPr id="20" name="Picture 19" descr="A picture containing drawing&#10;&#10;Description automatically generated">
            <a:extLst>
              <a:ext uri="{FF2B5EF4-FFF2-40B4-BE49-F238E27FC236}">
                <a16:creationId xmlns:a16="http://schemas.microsoft.com/office/drawing/2014/main" id="{CBE450BC-9865-4CB4-A543-12809D44BF4B}"/>
              </a:ext>
            </a:extLst>
          </p:cNvPr>
          <p:cNvPicPr>
            <a:picLocks noChangeAspect="1"/>
          </p:cNvPicPr>
          <p:nvPr/>
        </p:nvPicPr>
        <p:blipFill>
          <a:blip r:embed="rId11"/>
          <a:stretch>
            <a:fillRect/>
          </a:stretch>
        </p:blipFill>
        <p:spPr>
          <a:xfrm>
            <a:off x="66428" y="2298527"/>
            <a:ext cx="497154" cy="941515"/>
          </a:xfrm>
          <a:prstGeom prst="rect">
            <a:avLst/>
          </a:prstGeom>
        </p:spPr>
      </p:pic>
    </p:spTree>
    <p:extLst>
      <p:ext uri="{BB962C8B-B14F-4D97-AF65-F5344CB8AC3E}">
        <p14:creationId xmlns:p14="http://schemas.microsoft.com/office/powerpoint/2010/main" val="663046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737FA53-9848-43DA-ACD7-570975EA187C}"/>
              </a:ext>
            </a:extLst>
          </p:cNvPr>
          <p:cNvPicPr>
            <a:picLocks noChangeAspect="1"/>
          </p:cNvPicPr>
          <p:nvPr/>
        </p:nvPicPr>
        <p:blipFill>
          <a:blip r:embed="rId3"/>
          <a:stretch>
            <a:fillRect/>
          </a:stretch>
        </p:blipFill>
        <p:spPr>
          <a:xfrm>
            <a:off x="732" y="0"/>
            <a:ext cx="634039" cy="4444369"/>
          </a:xfrm>
          <a:prstGeom prst="rect">
            <a:avLst/>
          </a:prstGeom>
        </p:spPr>
      </p:pic>
      <p:sp>
        <p:nvSpPr>
          <p:cNvPr id="2" name="Title 1"/>
          <p:cNvSpPr>
            <a:spLocks noGrp="1"/>
          </p:cNvSpPr>
          <p:nvPr>
            <p:ph type="title"/>
          </p:nvPr>
        </p:nvSpPr>
        <p:spPr>
          <a:xfrm>
            <a:off x="649964" y="0"/>
            <a:ext cx="8456907" cy="800100"/>
          </a:xfrm>
        </p:spPr>
        <p:txBody>
          <a:bodyPr>
            <a:normAutofit fontScale="90000"/>
          </a:bodyPr>
          <a:lstStyle/>
          <a:p>
            <a:r>
              <a:rPr lang="en-US" sz="5400" dirty="0">
                <a:solidFill>
                  <a:srgbClr val="A71B33"/>
                </a:solidFill>
                <a:latin typeface="Times New Roman" charset="0"/>
                <a:ea typeface="Times New Roman" charset="0"/>
                <a:cs typeface="Times New Roman" charset="0"/>
              </a:rPr>
              <a:t>Hypotheses</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1904246" y="3175983"/>
            <a:ext cx="4443268" cy="634772"/>
          </a:xfrm>
          <a:prstGeom prst="rect">
            <a:avLst/>
          </a:prstGeom>
        </p:spPr>
      </p:pic>
      <p:pic>
        <p:nvPicPr>
          <p:cNvPr id="12" name="Picture 11" descr="A close up of a logo&#10;&#10;Description automatically generated">
            <a:extLst>
              <a:ext uri="{FF2B5EF4-FFF2-40B4-BE49-F238E27FC236}">
                <a16:creationId xmlns:a16="http://schemas.microsoft.com/office/drawing/2014/main" id="{2B36A3B0-D4FC-471B-AAD4-03B1D1F81044}"/>
              </a:ext>
            </a:extLst>
          </p:cNvPr>
          <p:cNvPicPr>
            <a:picLocks noChangeAspect="1"/>
          </p:cNvPicPr>
          <p:nvPr/>
        </p:nvPicPr>
        <p:blipFill>
          <a:blip r:embed="rId5"/>
          <a:stretch>
            <a:fillRect/>
          </a:stretch>
        </p:blipFill>
        <p:spPr>
          <a:xfrm>
            <a:off x="1" y="1968308"/>
            <a:ext cx="636552" cy="1849966"/>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4E01B079-E07B-44C6-9C88-7996DEFBDE2B}"/>
              </a:ext>
            </a:extLst>
          </p:cNvPr>
          <p:cNvPicPr>
            <a:picLocks noChangeAspect="1"/>
          </p:cNvPicPr>
          <p:nvPr/>
        </p:nvPicPr>
        <p:blipFill>
          <a:blip r:embed="rId6"/>
          <a:stretch>
            <a:fillRect/>
          </a:stretch>
        </p:blipFill>
        <p:spPr>
          <a:xfrm>
            <a:off x="0" y="3818274"/>
            <a:ext cx="636553" cy="1920433"/>
          </a:xfrm>
          <a:prstGeom prst="rect">
            <a:avLst/>
          </a:prstGeom>
        </p:spPr>
      </p:pic>
      <p:sp>
        <p:nvSpPr>
          <p:cNvPr id="16" name="Content Placeholder 43">
            <a:extLst>
              <a:ext uri="{FF2B5EF4-FFF2-40B4-BE49-F238E27FC236}">
                <a16:creationId xmlns:a16="http://schemas.microsoft.com/office/drawing/2014/main" id="{E81F8F7E-D0AC-4A11-A312-5D656A5E516F}"/>
              </a:ext>
            </a:extLst>
          </p:cNvPr>
          <p:cNvSpPr>
            <a:spLocks noGrp="1"/>
          </p:cNvSpPr>
          <p:nvPr>
            <p:ph idx="1"/>
          </p:nvPr>
        </p:nvSpPr>
        <p:spPr>
          <a:xfrm>
            <a:off x="581156" y="631519"/>
            <a:ext cx="8562844" cy="4168532"/>
          </a:xfrm>
        </p:spPr>
        <p:txBody>
          <a:bodyPr>
            <a:noAutofit/>
          </a:bodyPr>
          <a:lstStyle/>
          <a:p>
            <a:r>
              <a:rPr lang="en-US" sz="2800" b="1" dirty="0">
                <a:latin typeface="Times New Roman" charset="0"/>
                <a:ea typeface="Times New Roman" charset="0"/>
                <a:cs typeface="Times New Roman" charset="0"/>
              </a:rPr>
              <a:t>H1: (social leisure as a predictor): </a:t>
            </a:r>
          </a:p>
          <a:p>
            <a:pPr lvl="1"/>
            <a:r>
              <a:rPr lang="en-US" sz="2400" dirty="0">
                <a:latin typeface="Times New Roman" charset="0"/>
                <a:ea typeface="Times New Roman" charset="0"/>
                <a:cs typeface="Times New Roman" charset="0"/>
              </a:rPr>
              <a:t>It was expected that higher social leisure participation, would be associated with lower psychological adversity &amp;, in turn, those with high psychological adversity would report higher health care visits</a:t>
            </a:r>
          </a:p>
          <a:p>
            <a:r>
              <a:rPr lang="en-US" sz="2800" b="1" dirty="0">
                <a:latin typeface="Times New Roman" charset="0"/>
                <a:ea typeface="Times New Roman" charset="0"/>
                <a:cs typeface="Times New Roman" charset="0"/>
              </a:rPr>
              <a:t>H2: (veteran status as a moderator): </a:t>
            </a:r>
          </a:p>
          <a:p>
            <a:pPr lvl="1"/>
            <a:r>
              <a:rPr lang="en-US" sz="2400" dirty="0">
                <a:latin typeface="Times New Roman" charset="0"/>
                <a:ea typeface="Times New Roman" charset="0"/>
                <a:cs typeface="Times New Roman" charset="0"/>
              </a:rPr>
              <a:t>It was expected there would be significant differences on all study variables, social leisure as well as psychological adversity and health care visits, between individuals who identified as having veteran status versus those identified as civilians</a:t>
            </a:r>
          </a:p>
          <a:p>
            <a:pPr marL="457200" lvl="1" indent="0">
              <a:buNone/>
            </a:pPr>
            <a:endParaRPr lang="en-US" sz="1700" dirty="0">
              <a:latin typeface="Times New Roman" charset="0"/>
              <a:ea typeface="Times New Roman" charset="0"/>
              <a:cs typeface="Times New Roman" charset="0"/>
            </a:endParaRPr>
          </a:p>
          <a:p>
            <a:pPr marL="0" indent="0">
              <a:buNone/>
            </a:pPr>
            <a:endParaRPr lang="en-US" sz="2100" dirty="0">
              <a:latin typeface="Times New Roman" charset="0"/>
              <a:ea typeface="Times New Roman" charset="0"/>
              <a:cs typeface="Times New Roman" charset="0"/>
            </a:endParaRPr>
          </a:p>
        </p:txBody>
      </p:sp>
      <p:pic>
        <p:nvPicPr>
          <p:cNvPr id="17" name="Picture 16" descr="A picture containing drawing&#10;&#10;Description automatically generated">
            <a:extLst>
              <a:ext uri="{FF2B5EF4-FFF2-40B4-BE49-F238E27FC236}">
                <a16:creationId xmlns:a16="http://schemas.microsoft.com/office/drawing/2014/main" id="{FC8BB486-85B1-4959-A7FB-529A5B7DF05E}"/>
              </a:ext>
            </a:extLst>
          </p:cNvPr>
          <p:cNvPicPr>
            <a:picLocks noChangeAspect="1"/>
          </p:cNvPicPr>
          <p:nvPr/>
        </p:nvPicPr>
        <p:blipFill>
          <a:blip r:embed="rId7"/>
          <a:stretch>
            <a:fillRect/>
          </a:stretch>
        </p:blipFill>
        <p:spPr>
          <a:xfrm>
            <a:off x="1" y="0"/>
            <a:ext cx="636552" cy="1968308"/>
          </a:xfrm>
          <a:prstGeom prst="rect">
            <a:avLst/>
          </a:prstGeom>
        </p:spPr>
      </p:pic>
      <p:pic>
        <p:nvPicPr>
          <p:cNvPr id="18" name="Picture 17" descr="A drawing of a face&#10;&#10;Description automatically generated">
            <a:extLst>
              <a:ext uri="{FF2B5EF4-FFF2-40B4-BE49-F238E27FC236}">
                <a16:creationId xmlns:a16="http://schemas.microsoft.com/office/drawing/2014/main" id="{B8B28E87-6F44-4A90-B065-3D779B499DCD}"/>
              </a:ext>
            </a:extLst>
          </p:cNvPr>
          <p:cNvPicPr>
            <a:picLocks noChangeAspect="1"/>
          </p:cNvPicPr>
          <p:nvPr/>
        </p:nvPicPr>
        <p:blipFill>
          <a:blip r:embed="rId8"/>
          <a:stretch>
            <a:fillRect/>
          </a:stretch>
        </p:blipFill>
        <p:spPr>
          <a:xfrm>
            <a:off x="14444" y="625526"/>
            <a:ext cx="615564" cy="717256"/>
          </a:xfrm>
          <a:prstGeom prst="rect">
            <a:avLst/>
          </a:prstGeom>
        </p:spPr>
      </p:pic>
      <p:pic>
        <p:nvPicPr>
          <p:cNvPr id="13" name="Picture 12" descr="A drawing of a face&#10;&#10;Description automatically generated">
            <a:extLst>
              <a:ext uri="{FF2B5EF4-FFF2-40B4-BE49-F238E27FC236}">
                <a16:creationId xmlns:a16="http://schemas.microsoft.com/office/drawing/2014/main" id="{9EAC9B49-FA77-45F2-B0B6-94A246508F3F}"/>
              </a:ext>
            </a:extLst>
          </p:cNvPr>
          <p:cNvPicPr>
            <a:picLocks noChangeAspect="1"/>
          </p:cNvPicPr>
          <p:nvPr/>
        </p:nvPicPr>
        <p:blipFill>
          <a:blip r:embed="rId9"/>
          <a:stretch>
            <a:fillRect/>
          </a:stretch>
        </p:blipFill>
        <p:spPr>
          <a:xfrm>
            <a:off x="732" y="0"/>
            <a:ext cx="635821" cy="1965957"/>
          </a:xfrm>
          <a:prstGeom prst="rect">
            <a:avLst/>
          </a:prstGeom>
        </p:spPr>
      </p:pic>
      <p:pic>
        <p:nvPicPr>
          <p:cNvPr id="20" name="Picture 19" descr="A picture containing drawing&#10;&#10;Description automatically generated">
            <a:extLst>
              <a:ext uri="{FF2B5EF4-FFF2-40B4-BE49-F238E27FC236}">
                <a16:creationId xmlns:a16="http://schemas.microsoft.com/office/drawing/2014/main" id="{D4770128-BB51-4069-ADB8-2990046FAB53}"/>
              </a:ext>
            </a:extLst>
          </p:cNvPr>
          <p:cNvPicPr>
            <a:picLocks noChangeAspect="1"/>
          </p:cNvPicPr>
          <p:nvPr/>
        </p:nvPicPr>
        <p:blipFill>
          <a:blip r:embed="rId10"/>
          <a:stretch>
            <a:fillRect/>
          </a:stretch>
        </p:blipFill>
        <p:spPr>
          <a:xfrm>
            <a:off x="66428" y="2298527"/>
            <a:ext cx="497154" cy="941515"/>
          </a:xfrm>
          <a:prstGeom prst="rect">
            <a:avLst/>
          </a:prstGeom>
        </p:spPr>
      </p:pic>
      <p:pic>
        <p:nvPicPr>
          <p:cNvPr id="21" name="Picture 20">
            <a:extLst>
              <a:ext uri="{FF2B5EF4-FFF2-40B4-BE49-F238E27FC236}">
                <a16:creationId xmlns:a16="http://schemas.microsoft.com/office/drawing/2014/main" id="{046D313C-ACA4-4C3E-BC31-EE07474641A4}"/>
              </a:ext>
            </a:extLst>
          </p:cNvPr>
          <p:cNvPicPr>
            <a:picLocks noChangeAspect="1"/>
          </p:cNvPicPr>
          <p:nvPr/>
        </p:nvPicPr>
        <p:blipFill>
          <a:blip r:embed="rId11"/>
          <a:stretch>
            <a:fillRect/>
          </a:stretch>
        </p:blipFill>
        <p:spPr>
          <a:xfrm>
            <a:off x="24621" y="4488226"/>
            <a:ext cx="585527" cy="584854"/>
          </a:xfrm>
          <a:prstGeom prst="rect">
            <a:avLst/>
          </a:prstGeom>
        </p:spPr>
      </p:pic>
    </p:spTree>
    <p:extLst>
      <p:ext uri="{BB962C8B-B14F-4D97-AF65-F5344CB8AC3E}">
        <p14:creationId xmlns:p14="http://schemas.microsoft.com/office/powerpoint/2010/main" val="180196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D133D60-6DB7-4326-861C-3C4C3374963B}"/>
              </a:ext>
            </a:extLst>
          </p:cNvPr>
          <p:cNvPicPr>
            <a:picLocks noChangeAspect="1"/>
          </p:cNvPicPr>
          <p:nvPr/>
        </p:nvPicPr>
        <p:blipFill>
          <a:blip r:embed="rId3"/>
          <a:stretch>
            <a:fillRect/>
          </a:stretch>
        </p:blipFill>
        <p:spPr>
          <a:xfrm>
            <a:off x="732" y="0"/>
            <a:ext cx="634039" cy="4444369"/>
          </a:xfrm>
          <a:prstGeom prst="rect">
            <a:avLst/>
          </a:prstGeom>
        </p:spPr>
      </p:pic>
      <p:sp>
        <p:nvSpPr>
          <p:cNvPr id="2" name="Title 1"/>
          <p:cNvSpPr>
            <a:spLocks noGrp="1"/>
          </p:cNvSpPr>
          <p:nvPr>
            <p:ph type="title"/>
          </p:nvPr>
        </p:nvSpPr>
        <p:spPr>
          <a:xfrm>
            <a:off x="643720" y="-49664"/>
            <a:ext cx="8456907" cy="675190"/>
          </a:xfrm>
        </p:spPr>
        <p:txBody>
          <a:bodyPr>
            <a:normAutofit fontScale="90000"/>
          </a:bodyPr>
          <a:lstStyle/>
          <a:p>
            <a:r>
              <a:rPr lang="en-US" sz="5400" dirty="0">
                <a:solidFill>
                  <a:srgbClr val="A71B33"/>
                </a:solidFill>
                <a:latin typeface="Times New Roman" charset="0"/>
                <a:ea typeface="Times New Roman" charset="0"/>
                <a:cs typeface="Times New Roman" charset="0"/>
              </a:rPr>
              <a:t>Measures</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1904246" y="3175983"/>
            <a:ext cx="4443268" cy="634772"/>
          </a:xfrm>
          <a:prstGeom prst="rect">
            <a:avLst/>
          </a:prstGeom>
        </p:spPr>
      </p:pic>
      <p:pic>
        <p:nvPicPr>
          <p:cNvPr id="12" name="Picture 11" descr="A close up of a logo&#10;&#10;Description automatically generated">
            <a:extLst>
              <a:ext uri="{FF2B5EF4-FFF2-40B4-BE49-F238E27FC236}">
                <a16:creationId xmlns:a16="http://schemas.microsoft.com/office/drawing/2014/main" id="{2B36A3B0-D4FC-471B-AAD4-03B1D1F81044}"/>
              </a:ext>
            </a:extLst>
          </p:cNvPr>
          <p:cNvPicPr>
            <a:picLocks noChangeAspect="1"/>
          </p:cNvPicPr>
          <p:nvPr/>
        </p:nvPicPr>
        <p:blipFill>
          <a:blip r:embed="rId5"/>
          <a:stretch>
            <a:fillRect/>
          </a:stretch>
        </p:blipFill>
        <p:spPr>
          <a:xfrm>
            <a:off x="1" y="1968308"/>
            <a:ext cx="636552" cy="1849966"/>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4E01B079-E07B-44C6-9C88-7996DEFBDE2B}"/>
              </a:ext>
            </a:extLst>
          </p:cNvPr>
          <p:cNvPicPr>
            <a:picLocks noChangeAspect="1"/>
          </p:cNvPicPr>
          <p:nvPr/>
        </p:nvPicPr>
        <p:blipFill>
          <a:blip r:embed="rId6"/>
          <a:stretch>
            <a:fillRect/>
          </a:stretch>
        </p:blipFill>
        <p:spPr>
          <a:xfrm>
            <a:off x="0" y="3818274"/>
            <a:ext cx="636553" cy="1920433"/>
          </a:xfrm>
          <a:prstGeom prst="rect">
            <a:avLst/>
          </a:prstGeom>
        </p:spPr>
      </p:pic>
      <p:sp>
        <p:nvSpPr>
          <p:cNvPr id="17" name="Content Placeholder 2">
            <a:extLst>
              <a:ext uri="{FF2B5EF4-FFF2-40B4-BE49-F238E27FC236}">
                <a16:creationId xmlns:a16="http://schemas.microsoft.com/office/drawing/2014/main" id="{7B6767C3-D65B-42C7-A325-B0C36CDEF8B5}"/>
              </a:ext>
            </a:extLst>
          </p:cNvPr>
          <p:cNvSpPr>
            <a:spLocks noGrp="1"/>
          </p:cNvSpPr>
          <p:nvPr>
            <p:ph idx="1"/>
          </p:nvPr>
        </p:nvSpPr>
        <p:spPr>
          <a:xfrm>
            <a:off x="565963" y="544010"/>
            <a:ext cx="8720791" cy="5216548"/>
          </a:xfrm>
        </p:spPr>
        <p:txBody>
          <a:bodyPr>
            <a:normAutofit fontScale="47500" lnSpcReduction="20000"/>
          </a:bodyPr>
          <a:lstStyle/>
          <a:p>
            <a:r>
              <a:rPr lang="en-US" sz="3400" b="1" dirty="0">
                <a:latin typeface="Times New Roman" charset="0"/>
                <a:ea typeface="Times New Roman" charset="0"/>
                <a:cs typeface="Times New Roman" charset="0"/>
              </a:rPr>
              <a:t>Social Leisure Participation </a:t>
            </a:r>
          </a:p>
          <a:p>
            <a:pPr lvl="1"/>
            <a:r>
              <a:rPr lang="en-US" sz="3400" dirty="0">
                <a:latin typeface="Times New Roman" charset="0"/>
                <a:ea typeface="Times New Roman" charset="0"/>
                <a:cs typeface="Times New Roman" charset="0"/>
              </a:rPr>
              <a:t>Predictor measured with three items, how often did you…</a:t>
            </a:r>
          </a:p>
          <a:p>
            <a:pPr lvl="2"/>
            <a:r>
              <a:rPr lang="en-US" sz="3400" dirty="0">
                <a:latin typeface="Times New Roman" charset="0"/>
                <a:ea typeface="Times New Roman" charset="0"/>
                <a:cs typeface="Times New Roman" charset="0"/>
              </a:rPr>
              <a:t>“Volunteer work for religious, charitable, political health-related, or other organizations?”</a:t>
            </a:r>
          </a:p>
          <a:p>
            <a:pPr lvl="2"/>
            <a:r>
              <a:rPr lang="en-US" sz="3400" dirty="0">
                <a:latin typeface="Times New Roman" charset="0"/>
                <a:ea typeface="Times New Roman" charset="0"/>
                <a:cs typeface="Times New Roman" charset="0"/>
              </a:rPr>
              <a:t>“Attend meetings of any organized group?”</a:t>
            </a:r>
          </a:p>
          <a:p>
            <a:pPr lvl="2"/>
            <a:r>
              <a:rPr lang="en-US" sz="3400" dirty="0">
                <a:latin typeface="Times New Roman" charset="0"/>
                <a:ea typeface="Times New Roman" charset="0"/>
                <a:cs typeface="Times New Roman" charset="0"/>
              </a:rPr>
              <a:t>“Get together socially with friends or relatives?”</a:t>
            </a:r>
          </a:p>
          <a:p>
            <a:pPr lvl="2"/>
            <a:r>
              <a:rPr lang="en-US" sz="3400" dirty="0">
                <a:latin typeface="Times New Roman" charset="0"/>
                <a:ea typeface="Times New Roman" charset="0"/>
                <a:cs typeface="Times New Roman" charset="0"/>
              </a:rPr>
              <a:t>Time 1: </a:t>
            </a:r>
            <a:r>
              <a:rPr lang="el-GR" sz="3400" dirty="0">
                <a:latin typeface="Times New Roman" charset="0"/>
                <a:ea typeface="Times New Roman" charset="0"/>
                <a:cs typeface="Times New Roman" charset="0"/>
              </a:rPr>
              <a:t>α</a:t>
            </a:r>
            <a:r>
              <a:rPr lang="en-US" sz="3400" dirty="0">
                <a:latin typeface="Times New Roman" charset="0"/>
                <a:ea typeface="Times New Roman" charset="0"/>
                <a:cs typeface="Times New Roman" charset="0"/>
              </a:rPr>
              <a:t>=.64; Time 2: </a:t>
            </a:r>
            <a:r>
              <a:rPr lang="el-GR" sz="3400" dirty="0">
                <a:latin typeface="Times New Roman" charset="0"/>
                <a:ea typeface="Times New Roman" charset="0"/>
                <a:cs typeface="Times New Roman" charset="0"/>
              </a:rPr>
              <a:t>α</a:t>
            </a:r>
            <a:r>
              <a:rPr lang="en-US" sz="3400" dirty="0">
                <a:latin typeface="Times New Roman" charset="0"/>
                <a:ea typeface="Times New Roman" charset="0"/>
                <a:cs typeface="Times New Roman" charset="0"/>
              </a:rPr>
              <a:t>=.69</a:t>
            </a:r>
          </a:p>
          <a:p>
            <a:pPr marL="914400" lvl="2" indent="0">
              <a:buNone/>
            </a:pPr>
            <a:endParaRPr lang="en-US" sz="3400" dirty="0">
              <a:latin typeface="Times New Roman" charset="0"/>
              <a:ea typeface="Times New Roman" charset="0"/>
              <a:cs typeface="Times New Roman" charset="0"/>
            </a:endParaRPr>
          </a:p>
          <a:p>
            <a:pPr lvl="0"/>
            <a:r>
              <a:rPr lang="en-US" sz="3400" b="1" dirty="0">
                <a:solidFill>
                  <a:prstClr val="black"/>
                </a:solidFill>
                <a:latin typeface="Times New Roman" charset="0"/>
                <a:ea typeface="Times New Roman" charset="0"/>
                <a:cs typeface="Times New Roman" charset="0"/>
              </a:rPr>
              <a:t>Psychological Adversity</a:t>
            </a:r>
          </a:p>
          <a:p>
            <a:pPr lvl="1">
              <a:spcBef>
                <a:spcPts val="0"/>
              </a:spcBef>
            </a:pPr>
            <a:r>
              <a:rPr lang="en-US" sz="3400" dirty="0">
                <a:latin typeface="Times New Roman" charset="0"/>
                <a:ea typeface="Times New Roman" charset="0"/>
                <a:cs typeface="Times New Roman" charset="0"/>
              </a:rPr>
              <a:t>Latent variable measured by anxiety, depression, &amp; stress</a:t>
            </a:r>
          </a:p>
          <a:p>
            <a:pPr lvl="2">
              <a:spcBef>
                <a:spcPts val="0"/>
              </a:spcBef>
            </a:pPr>
            <a:r>
              <a:rPr lang="en-US" sz="3400" dirty="0">
                <a:latin typeface="Times New Roman" charset="0"/>
                <a:ea typeface="Times New Roman" charset="0"/>
                <a:cs typeface="Times New Roman" charset="0"/>
              </a:rPr>
              <a:t>7-item reduced version of the Hospital Anxiety &amp; Depression Scale</a:t>
            </a:r>
          </a:p>
          <a:p>
            <a:pPr lvl="2">
              <a:spcBef>
                <a:spcPts val="0"/>
              </a:spcBef>
            </a:pPr>
            <a:r>
              <a:rPr lang="en-US" sz="3400" dirty="0">
                <a:latin typeface="Times New Roman" charset="0"/>
                <a:ea typeface="Times New Roman" charset="0"/>
                <a:cs typeface="Times New Roman" charset="0"/>
              </a:rPr>
              <a:t>4-item reduced version of the Perceived Stress Scale</a:t>
            </a:r>
          </a:p>
          <a:p>
            <a:pPr lvl="2">
              <a:spcBef>
                <a:spcPts val="0"/>
              </a:spcBef>
            </a:pPr>
            <a:r>
              <a:rPr lang="en-US" sz="3400" dirty="0">
                <a:latin typeface="Times New Roman" charset="0"/>
                <a:ea typeface="Times New Roman" charset="0"/>
                <a:cs typeface="Times New Roman" charset="0"/>
              </a:rPr>
              <a:t>Time 1: </a:t>
            </a:r>
            <a:r>
              <a:rPr lang="el-GR" sz="3400" dirty="0">
                <a:latin typeface="Times New Roman" charset="0"/>
                <a:ea typeface="Times New Roman" charset="0"/>
                <a:cs typeface="Times New Roman" charset="0"/>
              </a:rPr>
              <a:t>α</a:t>
            </a:r>
            <a:r>
              <a:rPr lang="en-US" sz="3400" dirty="0">
                <a:latin typeface="Times New Roman" charset="0"/>
                <a:ea typeface="Times New Roman" charset="0"/>
                <a:cs typeface="Times New Roman" charset="0"/>
              </a:rPr>
              <a:t>=.70; Time 2: </a:t>
            </a:r>
            <a:r>
              <a:rPr lang="el-GR" sz="3400" dirty="0">
                <a:latin typeface="Times New Roman" charset="0"/>
                <a:ea typeface="Times New Roman" charset="0"/>
                <a:cs typeface="Times New Roman" charset="0"/>
              </a:rPr>
              <a:t>α</a:t>
            </a:r>
            <a:r>
              <a:rPr lang="en-US" sz="3400" dirty="0">
                <a:latin typeface="Times New Roman" charset="0"/>
                <a:ea typeface="Times New Roman" charset="0"/>
                <a:cs typeface="Times New Roman" charset="0"/>
              </a:rPr>
              <a:t>=.71</a:t>
            </a:r>
          </a:p>
          <a:p>
            <a:pPr marL="914400" lvl="2" indent="0">
              <a:spcBef>
                <a:spcPts val="0"/>
              </a:spcBef>
              <a:buNone/>
            </a:pPr>
            <a:endParaRPr lang="en-US" sz="3400" dirty="0">
              <a:solidFill>
                <a:srgbClr val="530615"/>
              </a:solidFill>
              <a:latin typeface="Times New Roman" charset="0"/>
              <a:ea typeface="Times New Roman" charset="0"/>
              <a:cs typeface="Times New Roman" charset="0"/>
            </a:endParaRPr>
          </a:p>
          <a:p>
            <a:r>
              <a:rPr lang="en-US" sz="3400" b="1" dirty="0">
                <a:latin typeface="Times New Roman" charset="0"/>
                <a:ea typeface="Times New Roman" charset="0"/>
                <a:cs typeface="Times New Roman" charset="0"/>
              </a:rPr>
              <a:t>Health Care Visits </a:t>
            </a:r>
          </a:p>
          <a:p>
            <a:pPr lvl="1"/>
            <a:r>
              <a:rPr lang="en-US" sz="3400" dirty="0">
                <a:latin typeface="Times New Roman" charset="0"/>
                <a:ea typeface="Times New Roman" charset="0"/>
                <a:cs typeface="Times New Roman" charset="0"/>
              </a:rPr>
              <a:t>Outcome variable measured by a single item</a:t>
            </a:r>
          </a:p>
          <a:p>
            <a:pPr lvl="2"/>
            <a:r>
              <a:rPr lang="en-US" sz="3400" dirty="0">
                <a:latin typeface="Times New Roman" charset="0"/>
                <a:ea typeface="Times New Roman" charset="0"/>
                <a:cs typeface="Times New Roman" charset="0"/>
              </a:rPr>
              <a:t>Measured by asking over a 12-month period</a:t>
            </a:r>
          </a:p>
          <a:p>
            <a:pPr lvl="2"/>
            <a:r>
              <a:rPr lang="en-US" sz="3400" dirty="0">
                <a:latin typeface="Times New Roman" charset="0"/>
                <a:ea typeface="Times New Roman" charset="0"/>
                <a:cs typeface="Times New Roman" charset="0"/>
              </a:rPr>
              <a:t>How many times have you seen a doctor/health care professional about your health at a doctor’s office, a clinic, hospital emergency room, at home or some other place</a:t>
            </a:r>
          </a:p>
          <a:p>
            <a:pPr marL="914400" lvl="2" indent="0">
              <a:buNone/>
            </a:pPr>
            <a:endParaRPr lang="en-US" sz="3400" dirty="0">
              <a:latin typeface="Times New Roman" charset="0"/>
              <a:ea typeface="Times New Roman" charset="0"/>
              <a:cs typeface="Times New Roman" charset="0"/>
            </a:endParaRPr>
          </a:p>
          <a:p>
            <a:r>
              <a:rPr lang="en-US" sz="3400" b="1" dirty="0">
                <a:latin typeface="Times New Roman" charset="0"/>
                <a:ea typeface="Times New Roman" charset="0"/>
                <a:cs typeface="Times New Roman" charset="0"/>
              </a:rPr>
              <a:t>Veteran Status</a:t>
            </a:r>
          </a:p>
          <a:p>
            <a:pPr lvl="1"/>
            <a:r>
              <a:rPr lang="en-US" sz="3400" dirty="0">
                <a:latin typeface="Times New Roman" charset="0"/>
                <a:ea typeface="Times New Roman" charset="0"/>
                <a:cs typeface="Times New Roman" charset="0"/>
              </a:rPr>
              <a:t>A single item was used to assess moderation</a:t>
            </a:r>
          </a:p>
          <a:p>
            <a:pPr lvl="2"/>
            <a:r>
              <a:rPr lang="en-US" sz="3400" dirty="0">
                <a:latin typeface="Times New Roman" charset="0"/>
                <a:ea typeface="Times New Roman" charset="0"/>
                <a:cs typeface="Times New Roman" charset="0"/>
              </a:rPr>
              <a:t>“Have you ever served in the active military of the United States?” </a:t>
            </a:r>
          </a:p>
          <a:p>
            <a:endParaRPr lang="en-US" dirty="0">
              <a:latin typeface="Times New Roman" charset="0"/>
              <a:ea typeface="Times New Roman" charset="0"/>
              <a:cs typeface="Times New Roman" charset="0"/>
            </a:endParaRPr>
          </a:p>
        </p:txBody>
      </p:sp>
      <p:pic>
        <p:nvPicPr>
          <p:cNvPr id="16" name="Picture 15" descr="A picture containing drawing&#10;&#10;Description automatically generated">
            <a:extLst>
              <a:ext uri="{FF2B5EF4-FFF2-40B4-BE49-F238E27FC236}">
                <a16:creationId xmlns:a16="http://schemas.microsoft.com/office/drawing/2014/main" id="{EE8D54DB-BA6E-4636-8583-E46356189FBC}"/>
              </a:ext>
            </a:extLst>
          </p:cNvPr>
          <p:cNvPicPr>
            <a:picLocks noChangeAspect="1"/>
          </p:cNvPicPr>
          <p:nvPr/>
        </p:nvPicPr>
        <p:blipFill>
          <a:blip r:embed="rId7"/>
          <a:stretch>
            <a:fillRect/>
          </a:stretch>
        </p:blipFill>
        <p:spPr>
          <a:xfrm>
            <a:off x="1" y="0"/>
            <a:ext cx="636552" cy="1968308"/>
          </a:xfrm>
          <a:prstGeom prst="rect">
            <a:avLst/>
          </a:prstGeom>
        </p:spPr>
      </p:pic>
      <p:pic>
        <p:nvPicPr>
          <p:cNvPr id="18" name="Picture 17" descr="A drawing of a face&#10;&#10;Description automatically generated">
            <a:extLst>
              <a:ext uri="{FF2B5EF4-FFF2-40B4-BE49-F238E27FC236}">
                <a16:creationId xmlns:a16="http://schemas.microsoft.com/office/drawing/2014/main" id="{B02268B2-8E76-4762-BFEA-E7132E03A5C7}"/>
              </a:ext>
            </a:extLst>
          </p:cNvPr>
          <p:cNvPicPr>
            <a:picLocks noChangeAspect="1"/>
          </p:cNvPicPr>
          <p:nvPr/>
        </p:nvPicPr>
        <p:blipFill>
          <a:blip r:embed="rId8"/>
          <a:stretch>
            <a:fillRect/>
          </a:stretch>
        </p:blipFill>
        <p:spPr>
          <a:xfrm>
            <a:off x="14444" y="625526"/>
            <a:ext cx="615564" cy="717256"/>
          </a:xfrm>
          <a:prstGeom prst="rect">
            <a:avLst/>
          </a:prstGeom>
        </p:spPr>
      </p:pic>
      <p:pic>
        <p:nvPicPr>
          <p:cNvPr id="13" name="Picture 12" descr="A drawing of a face&#10;&#10;Description automatically generated">
            <a:extLst>
              <a:ext uri="{FF2B5EF4-FFF2-40B4-BE49-F238E27FC236}">
                <a16:creationId xmlns:a16="http://schemas.microsoft.com/office/drawing/2014/main" id="{57C9D020-907D-4397-A0AA-4FA2FC3C0A71}"/>
              </a:ext>
            </a:extLst>
          </p:cNvPr>
          <p:cNvPicPr>
            <a:picLocks noChangeAspect="1"/>
          </p:cNvPicPr>
          <p:nvPr/>
        </p:nvPicPr>
        <p:blipFill>
          <a:blip r:embed="rId9"/>
          <a:stretch>
            <a:fillRect/>
          </a:stretch>
        </p:blipFill>
        <p:spPr>
          <a:xfrm>
            <a:off x="732" y="0"/>
            <a:ext cx="635821" cy="1965957"/>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A6FF613C-2CB9-40EA-8D07-03EFBE36BC8A}"/>
              </a:ext>
            </a:extLst>
          </p:cNvPr>
          <p:cNvPicPr>
            <a:picLocks noChangeAspect="1"/>
          </p:cNvPicPr>
          <p:nvPr/>
        </p:nvPicPr>
        <p:blipFill>
          <a:blip r:embed="rId10"/>
          <a:stretch>
            <a:fillRect/>
          </a:stretch>
        </p:blipFill>
        <p:spPr>
          <a:xfrm>
            <a:off x="66428" y="2298527"/>
            <a:ext cx="497154" cy="941515"/>
          </a:xfrm>
          <a:prstGeom prst="rect">
            <a:avLst/>
          </a:prstGeom>
        </p:spPr>
      </p:pic>
      <p:pic>
        <p:nvPicPr>
          <p:cNvPr id="20" name="Picture 19">
            <a:extLst>
              <a:ext uri="{FF2B5EF4-FFF2-40B4-BE49-F238E27FC236}">
                <a16:creationId xmlns:a16="http://schemas.microsoft.com/office/drawing/2014/main" id="{FE964B97-3A3A-4903-AF24-44ED736A33EC}"/>
              </a:ext>
            </a:extLst>
          </p:cNvPr>
          <p:cNvPicPr>
            <a:picLocks noChangeAspect="1"/>
          </p:cNvPicPr>
          <p:nvPr/>
        </p:nvPicPr>
        <p:blipFill>
          <a:blip r:embed="rId11"/>
          <a:stretch>
            <a:fillRect/>
          </a:stretch>
        </p:blipFill>
        <p:spPr>
          <a:xfrm>
            <a:off x="24621" y="4488226"/>
            <a:ext cx="585527" cy="584854"/>
          </a:xfrm>
          <a:prstGeom prst="rect">
            <a:avLst/>
          </a:prstGeom>
        </p:spPr>
      </p:pic>
    </p:spTree>
    <p:extLst>
      <p:ext uri="{BB962C8B-B14F-4D97-AF65-F5344CB8AC3E}">
        <p14:creationId xmlns:p14="http://schemas.microsoft.com/office/powerpoint/2010/main" val="123753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
                                            <p:txEl>
                                              <p:pRg st="15" end="1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
                                            <p:txEl>
                                              <p:pRg st="16" end="1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
                                            <p:txEl>
                                              <p:pRg st="18" end="18"/>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7">
                                            <p:txEl>
                                              <p:pRg st="19" end="19"/>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7">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21AB708-A004-410F-AC43-7BB659187AAB}"/>
              </a:ext>
            </a:extLst>
          </p:cNvPr>
          <p:cNvPicPr>
            <a:picLocks noChangeAspect="1"/>
          </p:cNvPicPr>
          <p:nvPr/>
        </p:nvPicPr>
        <p:blipFill>
          <a:blip r:embed="rId3"/>
          <a:stretch>
            <a:fillRect/>
          </a:stretch>
        </p:blipFill>
        <p:spPr>
          <a:xfrm>
            <a:off x="732" y="0"/>
            <a:ext cx="634039" cy="4444369"/>
          </a:xfrm>
          <a:prstGeom prst="rect">
            <a:avLst/>
          </a:prstGeom>
        </p:spPr>
      </p:pic>
      <p:sp>
        <p:nvSpPr>
          <p:cNvPr id="2" name="Title 1"/>
          <p:cNvSpPr>
            <a:spLocks noGrp="1"/>
          </p:cNvSpPr>
          <p:nvPr>
            <p:ph type="title"/>
          </p:nvPr>
        </p:nvSpPr>
        <p:spPr>
          <a:xfrm>
            <a:off x="457200" y="0"/>
            <a:ext cx="8686800" cy="967409"/>
          </a:xfrm>
        </p:spPr>
        <p:txBody>
          <a:bodyPr>
            <a:normAutofit/>
          </a:bodyPr>
          <a:lstStyle/>
          <a:p>
            <a:r>
              <a:rPr lang="en-US" sz="5400" dirty="0">
                <a:solidFill>
                  <a:srgbClr val="A71B33"/>
                </a:solidFill>
                <a:latin typeface="Times New Roman" charset="0"/>
                <a:ea typeface="Times New Roman" charset="0"/>
                <a:cs typeface="Times New Roman" charset="0"/>
              </a:rPr>
              <a:t>Analytic Sample</a:t>
            </a:r>
          </a:p>
        </p:txBody>
      </p:sp>
      <p:sp>
        <p:nvSpPr>
          <p:cNvPr id="3" name="Content Placeholder 2"/>
          <p:cNvSpPr>
            <a:spLocks noGrp="1"/>
          </p:cNvSpPr>
          <p:nvPr>
            <p:ph idx="1"/>
          </p:nvPr>
        </p:nvSpPr>
        <p:spPr>
          <a:xfrm>
            <a:off x="610148" y="918738"/>
            <a:ext cx="8509225" cy="4548020"/>
          </a:xfrm>
        </p:spPr>
        <p:txBody>
          <a:bodyPr>
            <a:normAutofit fontScale="70000" lnSpcReduction="20000"/>
          </a:bodyPr>
          <a:lstStyle/>
          <a:p>
            <a:r>
              <a:rPr lang="en-US" sz="4000" dirty="0">
                <a:latin typeface="Times New Roman" panose="02020603050405020304" pitchFamily="18" charset="0"/>
                <a:ea typeface="Times New Roman" charset="0"/>
                <a:cs typeface="Times New Roman" panose="02020603050405020304" pitchFamily="18" charset="0"/>
              </a:rPr>
              <a:t>The data used for this study originated from waves one &amp; two of the National Social Life, Health, &amp; Aging Project</a:t>
            </a:r>
          </a:p>
          <a:p>
            <a:pPr lvl="1">
              <a:spcBef>
                <a:spcPts val="100"/>
              </a:spcBef>
              <a:spcAft>
                <a:spcPts val="100"/>
              </a:spcAft>
            </a:pPr>
            <a:r>
              <a:rPr lang="en-US" sz="2900" dirty="0">
                <a:latin typeface="Times New Roman" panose="02020603050405020304" pitchFamily="18" charset="0"/>
                <a:cs typeface="Times New Roman" panose="02020603050405020304" pitchFamily="18" charset="0"/>
              </a:rPr>
              <a:t>Representative longitudinal study of individuals over the age of 57</a:t>
            </a:r>
          </a:p>
          <a:p>
            <a:r>
              <a:rPr lang="en-US" sz="4000" dirty="0">
                <a:latin typeface="Times New Roman" panose="02020603050405020304" pitchFamily="18" charset="0"/>
                <a:cs typeface="Times New Roman" panose="02020603050405020304" pitchFamily="18" charset="0"/>
              </a:rPr>
              <a:t>Participants among the analytic sample</a:t>
            </a:r>
          </a:p>
          <a:p>
            <a:pPr lvl="1"/>
            <a:r>
              <a:rPr lang="en-US" sz="2900" dirty="0">
                <a:latin typeface="Times New Roman" panose="02020603050405020304" pitchFamily="18" charset="0"/>
                <a:cs typeface="Times New Roman" panose="02020603050405020304" pitchFamily="18" charset="0"/>
              </a:rPr>
              <a:t>Time 1=1,194 &amp; Time 2=809</a:t>
            </a:r>
          </a:p>
          <a:p>
            <a:pPr lvl="1"/>
            <a:r>
              <a:rPr lang="en-US" sz="2900" dirty="0">
                <a:latin typeface="Times New Roman" panose="02020603050405020304" pitchFamily="18" charset="0"/>
                <a:cs typeface="Times New Roman" panose="02020603050405020304" pitchFamily="18" charset="0"/>
              </a:rPr>
              <a:t>35.1% identified as having prior military service</a:t>
            </a:r>
          </a:p>
          <a:p>
            <a:pPr lvl="1"/>
            <a:r>
              <a:rPr lang="en-US" sz="2900" dirty="0">
                <a:latin typeface="Times New Roman" panose="02020603050405020304" pitchFamily="18" charset="0"/>
                <a:cs typeface="Times New Roman" panose="02020603050405020304" pitchFamily="18" charset="0"/>
              </a:rPr>
              <a:t>56% of the sample was male</a:t>
            </a:r>
          </a:p>
          <a:p>
            <a:pPr lvl="1"/>
            <a:r>
              <a:rPr lang="en-US" sz="2900" dirty="0">
                <a:latin typeface="Times New Roman" panose="02020603050405020304" pitchFamily="18" charset="0"/>
                <a:cs typeface="Times New Roman" panose="02020603050405020304" pitchFamily="18" charset="0"/>
              </a:rPr>
              <a:t>Majority identified as White (78.7%)</a:t>
            </a:r>
          </a:p>
          <a:p>
            <a:pPr lvl="1"/>
            <a:r>
              <a:rPr lang="en-US" sz="2900" dirty="0">
                <a:latin typeface="Times New Roman" panose="02020603050405020304" pitchFamily="18" charset="0"/>
                <a:cs typeface="Times New Roman" panose="02020603050405020304" pitchFamily="18" charset="0"/>
              </a:rPr>
              <a:t>59.6% were between the ages of </a:t>
            </a:r>
            <a:r>
              <a:rPr lang="en-US" sz="2900" i="1" dirty="0">
                <a:latin typeface="Times New Roman" panose="02020603050405020304" pitchFamily="18" charset="0"/>
                <a:cs typeface="Times New Roman" panose="02020603050405020304" pitchFamily="18" charset="0"/>
              </a:rPr>
              <a:t>65-74</a:t>
            </a:r>
            <a:endParaRPr lang="en-US" sz="2900" dirty="0">
              <a:latin typeface="Times New Roman" panose="02020603050405020304" pitchFamily="18" charset="0"/>
              <a:cs typeface="Times New Roman" panose="02020603050405020304" pitchFamily="18" charset="0"/>
            </a:endParaRPr>
          </a:p>
          <a:p>
            <a:pPr lvl="1"/>
            <a:r>
              <a:rPr lang="en-US" sz="2900" dirty="0">
                <a:latin typeface="Times New Roman" panose="02020603050405020304" pitchFamily="18" charset="0"/>
                <a:cs typeface="Times New Roman" panose="02020603050405020304" pitchFamily="18" charset="0"/>
              </a:rPr>
              <a:t>40.4% were between the ages </a:t>
            </a:r>
            <a:r>
              <a:rPr lang="en-US" sz="2900" i="1" dirty="0">
                <a:latin typeface="Times New Roman" panose="02020603050405020304" pitchFamily="18" charset="0"/>
                <a:cs typeface="Times New Roman" panose="02020603050405020304" pitchFamily="18" charset="0"/>
              </a:rPr>
              <a:t>75-85</a:t>
            </a:r>
          </a:p>
          <a:p>
            <a:pPr lvl="1"/>
            <a:r>
              <a:rPr lang="en-US" sz="2900" dirty="0">
                <a:latin typeface="Times New Roman" panose="02020603050405020304" pitchFamily="18" charset="0"/>
                <a:cs typeface="Times New Roman" panose="02020603050405020304" pitchFamily="18" charset="0"/>
              </a:rPr>
              <a:t>60.2% married</a:t>
            </a:r>
          </a:p>
          <a:p>
            <a:pPr lvl="1"/>
            <a:r>
              <a:rPr lang="en-US" sz="2900" dirty="0">
                <a:latin typeface="Times New Roman" panose="02020603050405020304" pitchFamily="18" charset="0"/>
                <a:ea typeface="Times New Roman" charset="0"/>
                <a:cs typeface="Times New Roman" panose="02020603050405020304" pitchFamily="18" charset="0"/>
              </a:rPr>
              <a:t>82.0% had a high school diploma or higher education</a:t>
            </a:r>
            <a:endParaRPr lang="en-US" sz="1100" dirty="0">
              <a:latin typeface="Times New Roman" charset="0"/>
              <a:ea typeface="Times New Roman" charset="0"/>
              <a:cs typeface="Times New Roman"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1904246" y="3175983"/>
            <a:ext cx="4443268" cy="634772"/>
          </a:xfrm>
          <a:prstGeom prst="rect">
            <a:avLst/>
          </a:prstGeom>
        </p:spPr>
      </p:pic>
      <p:sp>
        <p:nvSpPr>
          <p:cNvPr id="8" name="Rectangle 7">
            <a:extLst>
              <a:ext uri="{FF2B5EF4-FFF2-40B4-BE49-F238E27FC236}">
                <a16:creationId xmlns:a16="http://schemas.microsoft.com/office/drawing/2014/main" id="{6755BF22-D4D5-41F9-A93C-F532AA667C14}"/>
              </a:ext>
            </a:extLst>
          </p:cNvPr>
          <p:cNvSpPr/>
          <p:nvPr/>
        </p:nvSpPr>
        <p:spPr>
          <a:xfrm>
            <a:off x="555171" y="5244506"/>
            <a:ext cx="6296850" cy="954107"/>
          </a:xfrm>
          <a:prstGeom prst="rect">
            <a:avLst/>
          </a:prstGeom>
        </p:spPr>
        <p:txBody>
          <a:bodyPr wrap="square">
            <a:spAutoFit/>
          </a:bodyPr>
          <a:lstStyle/>
          <a:p>
            <a:r>
              <a:rPr lang="en-US" sz="1400" dirty="0">
                <a:solidFill>
                  <a:srgbClr val="000000"/>
                </a:solidFill>
                <a:latin typeface="Times New Roman" charset="0"/>
                <a:ea typeface="ＭＳ 明朝" charset="-128"/>
              </a:rPr>
              <a:t>Waite et al., 2010-2011; </a:t>
            </a:r>
          </a:p>
          <a:p>
            <a:r>
              <a:rPr lang="en-US" sz="1400" dirty="0">
                <a:solidFill>
                  <a:srgbClr val="000000"/>
                </a:solidFill>
                <a:latin typeface="Times New Roman" charset="0"/>
                <a:ea typeface="ＭＳ 明朝" charset="-128"/>
              </a:rPr>
              <a:t>Waite, </a:t>
            </a:r>
            <a:r>
              <a:rPr lang="en-US" sz="1400" dirty="0" err="1">
                <a:solidFill>
                  <a:srgbClr val="000000"/>
                </a:solidFill>
                <a:latin typeface="Times New Roman" charset="0"/>
                <a:ea typeface="ＭＳ 明朝" charset="-128"/>
              </a:rPr>
              <a:t>Laumann</a:t>
            </a:r>
            <a:r>
              <a:rPr lang="en-US" sz="1400" dirty="0">
                <a:solidFill>
                  <a:srgbClr val="000000"/>
                </a:solidFill>
                <a:latin typeface="Times New Roman" charset="0"/>
                <a:ea typeface="ＭＳ 明朝" charset="-128"/>
              </a:rPr>
              <a:t>, Levinson, Lindau, and </a:t>
            </a:r>
            <a:r>
              <a:rPr lang="en-US" sz="1400" dirty="0" err="1">
                <a:solidFill>
                  <a:srgbClr val="000000"/>
                </a:solidFill>
                <a:latin typeface="Times New Roman" charset="0"/>
                <a:ea typeface="ＭＳ 明朝" charset="-128"/>
              </a:rPr>
              <a:t>O’Muircheartaigh</a:t>
            </a:r>
            <a:r>
              <a:rPr lang="en-US" sz="1400" dirty="0">
                <a:solidFill>
                  <a:srgbClr val="000000"/>
                </a:solidFill>
                <a:latin typeface="Times New Roman" charset="0"/>
                <a:ea typeface="ＭＳ 明朝" charset="-128"/>
              </a:rPr>
              <a:t>, 2005-2006 </a:t>
            </a:r>
          </a:p>
          <a:p>
            <a:endParaRPr lang="en-US" sz="1400" dirty="0">
              <a:solidFill>
                <a:srgbClr val="000000"/>
              </a:solidFill>
              <a:latin typeface="Times New Roman" charset="0"/>
              <a:ea typeface="ＭＳ 明朝" charset="-128"/>
            </a:endParaRPr>
          </a:p>
          <a:p>
            <a:r>
              <a:rPr lang="en-US" sz="1400" dirty="0">
                <a:solidFill>
                  <a:srgbClr val="000000"/>
                </a:solidFill>
                <a:latin typeface="Times New Roman" charset="0"/>
                <a:ea typeface="ＭＳ 明朝" charset="-128"/>
              </a:rPr>
              <a:t> </a:t>
            </a:r>
            <a:endParaRPr lang="en-US" sz="1400" i="1" dirty="0">
              <a:solidFill>
                <a:prstClr val="black"/>
              </a:solidFill>
              <a:latin typeface="Times New Roman" charset="0"/>
              <a:ea typeface="Times New Roman" charset="0"/>
              <a:cs typeface="Times New Roman" charset="0"/>
            </a:endParaRPr>
          </a:p>
        </p:txBody>
      </p:sp>
      <p:pic>
        <p:nvPicPr>
          <p:cNvPr id="11" name="Picture 10" descr="A close up of a logo&#10;&#10;Description automatically generated">
            <a:extLst>
              <a:ext uri="{FF2B5EF4-FFF2-40B4-BE49-F238E27FC236}">
                <a16:creationId xmlns:a16="http://schemas.microsoft.com/office/drawing/2014/main" id="{F0DA514C-6795-4268-A8D7-81725BE25DB0}"/>
              </a:ext>
            </a:extLst>
          </p:cNvPr>
          <p:cNvPicPr>
            <a:picLocks noChangeAspect="1"/>
          </p:cNvPicPr>
          <p:nvPr/>
        </p:nvPicPr>
        <p:blipFill>
          <a:blip r:embed="rId5"/>
          <a:stretch>
            <a:fillRect/>
          </a:stretch>
        </p:blipFill>
        <p:spPr>
          <a:xfrm>
            <a:off x="1" y="1968308"/>
            <a:ext cx="636552" cy="1849966"/>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2F06D697-0A51-4DCB-A35F-3CF6B459139E}"/>
              </a:ext>
            </a:extLst>
          </p:cNvPr>
          <p:cNvPicPr>
            <a:picLocks noChangeAspect="1"/>
          </p:cNvPicPr>
          <p:nvPr/>
        </p:nvPicPr>
        <p:blipFill>
          <a:blip r:embed="rId6"/>
          <a:stretch>
            <a:fillRect/>
          </a:stretch>
        </p:blipFill>
        <p:spPr>
          <a:xfrm>
            <a:off x="0" y="3818274"/>
            <a:ext cx="636553" cy="1920433"/>
          </a:xfrm>
          <a:prstGeom prst="rect">
            <a:avLst/>
          </a:prstGeom>
        </p:spPr>
      </p:pic>
      <p:pic>
        <p:nvPicPr>
          <p:cNvPr id="17" name="Picture 16" descr="A picture containing drawing&#10;&#10;Description automatically generated">
            <a:extLst>
              <a:ext uri="{FF2B5EF4-FFF2-40B4-BE49-F238E27FC236}">
                <a16:creationId xmlns:a16="http://schemas.microsoft.com/office/drawing/2014/main" id="{47700E42-F244-47FA-B2DD-57B8E371AC30}"/>
              </a:ext>
            </a:extLst>
          </p:cNvPr>
          <p:cNvPicPr>
            <a:picLocks noChangeAspect="1"/>
          </p:cNvPicPr>
          <p:nvPr/>
        </p:nvPicPr>
        <p:blipFill>
          <a:blip r:embed="rId7"/>
          <a:stretch>
            <a:fillRect/>
          </a:stretch>
        </p:blipFill>
        <p:spPr>
          <a:xfrm>
            <a:off x="1" y="0"/>
            <a:ext cx="636493" cy="1968308"/>
          </a:xfrm>
          <a:prstGeom prst="rect">
            <a:avLst/>
          </a:prstGeom>
        </p:spPr>
      </p:pic>
      <p:pic>
        <p:nvPicPr>
          <p:cNvPr id="18" name="Picture 17" descr="A drawing of a face&#10;&#10;Description automatically generated">
            <a:extLst>
              <a:ext uri="{FF2B5EF4-FFF2-40B4-BE49-F238E27FC236}">
                <a16:creationId xmlns:a16="http://schemas.microsoft.com/office/drawing/2014/main" id="{4DBAB3EA-961B-43B5-8EA4-C9FF5E84A31E}"/>
              </a:ext>
            </a:extLst>
          </p:cNvPr>
          <p:cNvPicPr>
            <a:picLocks noChangeAspect="1"/>
          </p:cNvPicPr>
          <p:nvPr/>
        </p:nvPicPr>
        <p:blipFill>
          <a:blip r:embed="rId8"/>
          <a:stretch>
            <a:fillRect/>
          </a:stretch>
        </p:blipFill>
        <p:spPr>
          <a:xfrm>
            <a:off x="14444" y="625526"/>
            <a:ext cx="615564" cy="717256"/>
          </a:xfrm>
          <a:prstGeom prst="rect">
            <a:avLst/>
          </a:prstGeom>
        </p:spPr>
      </p:pic>
      <p:pic>
        <p:nvPicPr>
          <p:cNvPr id="14" name="Picture 13" descr="A drawing of a face&#10;&#10;Description automatically generated">
            <a:extLst>
              <a:ext uri="{FF2B5EF4-FFF2-40B4-BE49-F238E27FC236}">
                <a16:creationId xmlns:a16="http://schemas.microsoft.com/office/drawing/2014/main" id="{F8C217A2-618C-4A22-B0DB-B2B963DC42CD}"/>
              </a:ext>
            </a:extLst>
          </p:cNvPr>
          <p:cNvPicPr>
            <a:picLocks noChangeAspect="1"/>
          </p:cNvPicPr>
          <p:nvPr/>
        </p:nvPicPr>
        <p:blipFill>
          <a:blip r:embed="rId9"/>
          <a:stretch>
            <a:fillRect/>
          </a:stretch>
        </p:blipFill>
        <p:spPr>
          <a:xfrm>
            <a:off x="732" y="0"/>
            <a:ext cx="635821" cy="1965957"/>
          </a:xfrm>
          <a:prstGeom prst="rect">
            <a:avLst/>
          </a:prstGeom>
        </p:spPr>
      </p:pic>
      <p:pic>
        <p:nvPicPr>
          <p:cNvPr id="20" name="Picture 19" descr="A picture containing drawing&#10;&#10;Description automatically generated">
            <a:extLst>
              <a:ext uri="{FF2B5EF4-FFF2-40B4-BE49-F238E27FC236}">
                <a16:creationId xmlns:a16="http://schemas.microsoft.com/office/drawing/2014/main" id="{7CEFEAF4-CDA5-48D3-B934-7BFF0634D7F1}"/>
              </a:ext>
            </a:extLst>
          </p:cNvPr>
          <p:cNvPicPr>
            <a:picLocks noChangeAspect="1"/>
          </p:cNvPicPr>
          <p:nvPr/>
        </p:nvPicPr>
        <p:blipFill>
          <a:blip r:embed="rId10"/>
          <a:stretch>
            <a:fillRect/>
          </a:stretch>
        </p:blipFill>
        <p:spPr>
          <a:xfrm>
            <a:off x="66428" y="2298527"/>
            <a:ext cx="497154" cy="941515"/>
          </a:xfrm>
          <a:prstGeom prst="rect">
            <a:avLst/>
          </a:prstGeom>
        </p:spPr>
      </p:pic>
      <p:pic>
        <p:nvPicPr>
          <p:cNvPr id="21" name="Picture 20">
            <a:extLst>
              <a:ext uri="{FF2B5EF4-FFF2-40B4-BE49-F238E27FC236}">
                <a16:creationId xmlns:a16="http://schemas.microsoft.com/office/drawing/2014/main" id="{A5B43E5C-E11A-4B59-9430-2735A69F670A}"/>
              </a:ext>
            </a:extLst>
          </p:cNvPr>
          <p:cNvPicPr>
            <a:picLocks noChangeAspect="1"/>
          </p:cNvPicPr>
          <p:nvPr/>
        </p:nvPicPr>
        <p:blipFill>
          <a:blip r:embed="rId11"/>
          <a:stretch>
            <a:fillRect/>
          </a:stretch>
        </p:blipFill>
        <p:spPr>
          <a:xfrm>
            <a:off x="24621" y="4488226"/>
            <a:ext cx="585527" cy="584854"/>
          </a:xfrm>
          <a:prstGeom prst="rect">
            <a:avLst/>
          </a:prstGeom>
        </p:spPr>
      </p:pic>
    </p:spTree>
    <p:extLst>
      <p:ext uri="{BB962C8B-B14F-4D97-AF65-F5344CB8AC3E}">
        <p14:creationId xmlns:p14="http://schemas.microsoft.com/office/powerpoint/2010/main" val="2998048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1325CF4-ED9C-4B38-97CD-1557DCC56C4D}"/>
              </a:ext>
            </a:extLst>
          </p:cNvPr>
          <p:cNvPicPr>
            <a:picLocks noChangeAspect="1"/>
          </p:cNvPicPr>
          <p:nvPr/>
        </p:nvPicPr>
        <p:blipFill>
          <a:blip r:embed="rId3"/>
          <a:stretch>
            <a:fillRect/>
          </a:stretch>
        </p:blipFill>
        <p:spPr>
          <a:xfrm>
            <a:off x="732" y="0"/>
            <a:ext cx="634039" cy="4444369"/>
          </a:xfrm>
          <a:prstGeom prst="rect">
            <a:avLst/>
          </a:prstGeom>
        </p:spPr>
      </p:pic>
      <p:sp>
        <p:nvSpPr>
          <p:cNvPr id="2" name="Title 1"/>
          <p:cNvSpPr>
            <a:spLocks noGrp="1"/>
          </p:cNvSpPr>
          <p:nvPr>
            <p:ph type="title"/>
          </p:nvPr>
        </p:nvSpPr>
        <p:spPr>
          <a:xfrm>
            <a:off x="457200" y="-64220"/>
            <a:ext cx="8686800" cy="803322"/>
          </a:xfrm>
        </p:spPr>
        <p:txBody>
          <a:bodyPr>
            <a:normAutofit/>
          </a:bodyPr>
          <a:lstStyle/>
          <a:p>
            <a:r>
              <a:rPr lang="en-US" sz="4500" dirty="0">
                <a:solidFill>
                  <a:srgbClr val="A71B33"/>
                </a:solidFill>
                <a:latin typeface="Times New Roman" charset="0"/>
                <a:ea typeface="Times New Roman" charset="0"/>
                <a:cs typeface="Times New Roman" charset="0"/>
              </a:rPr>
              <a:t>Analysis</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1904246" y="3175983"/>
            <a:ext cx="4443268" cy="634772"/>
          </a:xfrm>
          <a:prstGeom prst="rect">
            <a:avLst/>
          </a:prstGeom>
        </p:spPr>
      </p:pic>
      <p:pic>
        <p:nvPicPr>
          <p:cNvPr id="11" name="Picture 10" descr="A close up of a logo&#10;&#10;Description automatically generated">
            <a:extLst>
              <a:ext uri="{FF2B5EF4-FFF2-40B4-BE49-F238E27FC236}">
                <a16:creationId xmlns:a16="http://schemas.microsoft.com/office/drawing/2014/main" id="{F0DA514C-6795-4268-A8D7-81725BE25DB0}"/>
              </a:ext>
            </a:extLst>
          </p:cNvPr>
          <p:cNvPicPr>
            <a:picLocks noChangeAspect="1"/>
          </p:cNvPicPr>
          <p:nvPr/>
        </p:nvPicPr>
        <p:blipFill>
          <a:blip r:embed="rId5"/>
          <a:stretch>
            <a:fillRect/>
          </a:stretch>
        </p:blipFill>
        <p:spPr>
          <a:xfrm>
            <a:off x="1" y="1968308"/>
            <a:ext cx="636552" cy="1849966"/>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2F06D697-0A51-4DCB-A35F-3CF6B459139E}"/>
              </a:ext>
            </a:extLst>
          </p:cNvPr>
          <p:cNvPicPr>
            <a:picLocks noChangeAspect="1"/>
          </p:cNvPicPr>
          <p:nvPr/>
        </p:nvPicPr>
        <p:blipFill>
          <a:blip r:embed="rId6"/>
          <a:stretch>
            <a:fillRect/>
          </a:stretch>
        </p:blipFill>
        <p:spPr>
          <a:xfrm>
            <a:off x="0" y="3818274"/>
            <a:ext cx="636553" cy="1920433"/>
          </a:xfrm>
          <a:prstGeom prst="rect">
            <a:avLst/>
          </a:prstGeom>
        </p:spPr>
      </p:pic>
      <p:sp>
        <p:nvSpPr>
          <p:cNvPr id="15" name="Content Placeholder 7">
            <a:extLst>
              <a:ext uri="{FF2B5EF4-FFF2-40B4-BE49-F238E27FC236}">
                <a16:creationId xmlns:a16="http://schemas.microsoft.com/office/drawing/2014/main" id="{A497144A-FFF4-4DDB-A19C-858B2C6808CE}"/>
              </a:ext>
            </a:extLst>
          </p:cNvPr>
          <p:cNvSpPr>
            <a:spLocks noGrp="1"/>
          </p:cNvSpPr>
          <p:nvPr>
            <p:ph idx="1"/>
          </p:nvPr>
        </p:nvSpPr>
        <p:spPr>
          <a:xfrm>
            <a:off x="630008" y="713984"/>
            <a:ext cx="8605432" cy="5001015"/>
          </a:xfrm>
        </p:spPr>
        <p:txBody>
          <a:bodyPr>
            <a:normAutofit fontScale="85000" lnSpcReduction="20000"/>
          </a:bodyPr>
          <a:lstStyle/>
          <a:p>
            <a:r>
              <a:rPr lang="en-US" dirty="0">
                <a:latin typeface="Times New Roman" panose="02020603050405020304" pitchFamily="18" charset="0"/>
                <a:cs typeface="Times New Roman" panose="02020603050405020304" pitchFamily="18" charset="0"/>
              </a:rPr>
              <a:t>SEM fitted in AMOS 26 using FIML</a:t>
            </a:r>
          </a:p>
          <a:p>
            <a:pPr lvl="1"/>
            <a:r>
              <a:rPr lang="en-US" dirty="0">
                <a:latin typeface="Times New Roman" panose="02020603050405020304" pitchFamily="18" charset="0"/>
                <a:cs typeface="Times New Roman" panose="02020603050405020304" pitchFamily="18" charset="0"/>
              </a:rPr>
              <a:t>Control variables: </a:t>
            </a:r>
          </a:p>
          <a:p>
            <a:pPr lvl="2"/>
            <a:r>
              <a:rPr lang="en-US" dirty="0">
                <a:latin typeface="Times New Roman" panose="02020603050405020304" pitchFamily="18" charset="0"/>
                <a:cs typeface="Times New Roman" panose="02020603050405020304" pitchFamily="18" charset="0"/>
              </a:rPr>
              <a:t>age</a:t>
            </a:r>
          </a:p>
          <a:p>
            <a:pPr lvl="2"/>
            <a:r>
              <a:rPr lang="en-US" dirty="0">
                <a:latin typeface="Times New Roman" panose="02020603050405020304" pitchFamily="18" charset="0"/>
                <a:cs typeface="Times New Roman" panose="02020603050405020304" pitchFamily="18" charset="0"/>
              </a:rPr>
              <a:t>gender</a:t>
            </a:r>
          </a:p>
          <a:p>
            <a:pPr lvl="2"/>
            <a:r>
              <a:rPr lang="en-US" dirty="0">
                <a:latin typeface="Times New Roman" panose="02020603050405020304" pitchFamily="18" charset="0"/>
                <a:cs typeface="Times New Roman" panose="02020603050405020304" pitchFamily="18" charset="0"/>
              </a:rPr>
              <a:t>education level</a:t>
            </a:r>
          </a:p>
          <a:p>
            <a:pPr lvl="2"/>
            <a:r>
              <a:rPr lang="en-US" dirty="0">
                <a:latin typeface="Times New Roman" panose="02020603050405020304" pitchFamily="18" charset="0"/>
                <a:cs typeface="Times New Roman" panose="02020603050405020304" pitchFamily="18" charset="0"/>
              </a:rPr>
              <a:t>physical functioning level</a:t>
            </a:r>
          </a:p>
          <a:p>
            <a:pPr lvl="2"/>
            <a:r>
              <a:rPr lang="en-US" dirty="0">
                <a:latin typeface="Times New Roman" panose="02020603050405020304" pitchFamily="18" charset="0"/>
                <a:cs typeface="Times New Roman" panose="02020603050405020304" pitchFamily="18" charset="0"/>
              </a:rPr>
              <a:t>relationship status</a:t>
            </a:r>
          </a:p>
          <a:p>
            <a:pPr lvl="2"/>
            <a:r>
              <a:rPr lang="en-US" dirty="0">
                <a:latin typeface="Times New Roman" panose="02020603050405020304" pitchFamily="18" charset="0"/>
                <a:cs typeface="Times New Roman" panose="02020603050405020304" pitchFamily="18" charset="0"/>
              </a:rPr>
              <a:t>ethnicity</a:t>
            </a:r>
          </a:p>
          <a:p>
            <a:r>
              <a:rPr lang="en-US" dirty="0">
                <a:latin typeface="Times New Roman" panose="02020603050405020304" pitchFamily="18" charset="0"/>
                <a:cs typeface="Times New Roman" panose="02020603050405020304" pitchFamily="18" charset="0"/>
              </a:rPr>
              <a:t>Several fit indices used: </a:t>
            </a:r>
          </a:p>
          <a:p>
            <a:pPr lvl="1"/>
            <a:r>
              <a:rPr lang="en-US" dirty="0">
                <a:latin typeface="Times New Roman" panose="02020603050405020304" pitchFamily="18" charset="0"/>
                <a:cs typeface="Times New Roman" panose="02020603050405020304" pitchFamily="18" charset="0"/>
                <a:sym typeface="Symbol" panose="05050102010706020507" pitchFamily="18" charset="2"/>
              </a:rPr>
              <a:t>Normed Fit Index (NFI)</a:t>
            </a:r>
            <a:endParaRPr lang="en-US"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Comparative Fit Index (CFI)</a:t>
            </a:r>
          </a:p>
          <a:p>
            <a:pPr lvl="1"/>
            <a:r>
              <a:rPr lang="en-US" dirty="0">
                <a:latin typeface="Times New Roman" panose="02020603050405020304" pitchFamily="18" charset="0"/>
                <a:cs typeface="Times New Roman" panose="02020603050405020304" pitchFamily="18" charset="0"/>
              </a:rPr>
              <a:t>Tucker-Lewis index (TLI)</a:t>
            </a:r>
          </a:p>
          <a:p>
            <a:pPr lvl="1"/>
            <a:r>
              <a:rPr lang="en-US" dirty="0">
                <a:latin typeface="Times New Roman" panose="02020603050405020304" pitchFamily="18" charset="0"/>
                <a:cs typeface="Times New Roman" panose="02020603050405020304" pitchFamily="18" charset="0"/>
              </a:rPr>
              <a:t>root mean error approximation (RMSEA)</a:t>
            </a:r>
          </a:p>
          <a:p>
            <a:r>
              <a:rPr lang="en-US" dirty="0">
                <a:latin typeface="Times New Roman" panose="02020603050405020304" pitchFamily="18" charset="0"/>
                <a:cs typeface="Times New Roman" panose="02020603050405020304" pitchFamily="18" charset="0"/>
              </a:rPr>
              <a:t>Sobel test was used to examine indirect effects</a:t>
            </a:r>
          </a:p>
        </p:txBody>
      </p:sp>
      <p:pic>
        <p:nvPicPr>
          <p:cNvPr id="17" name="Picture 16" descr="A picture containing drawing&#10;&#10;Description automatically generated">
            <a:extLst>
              <a:ext uri="{FF2B5EF4-FFF2-40B4-BE49-F238E27FC236}">
                <a16:creationId xmlns:a16="http://schemas.microsoft.com/office/drawing/2014/main" id="{BA4FEE1B-D908-43AF-819E-DA8AE1B40A33}"/>
              </a:ext>
            </a:extLst>
          </p:cNvPr>
          <p:cNvPicPr>
            <a:picLocks noChangeAspect="1"/>
          </p:cNvPicPr>
          <p:nvPr/>
        </p:nvPicPr>
        <p:blipFill>
          <a:blip r:embed="rId7"/>
          <a:stretch>
            <a:fillRect/>
          </a:stretch>
        </p:blipFill>
        <p:spPr>
          <a:xfrm>
            <a:off x="1" y="0"/>
            <a:ext cx="634770" cy="1968308"/>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40926254-3896-4AC2-86A1-2DFCC0B820A0}"/>
              </a:ext>
            </a:extLst>
          </p:cNvPr>
          <p:cNvPicPr>
            <a:picLocks noChangeAspect="1"/>
          </p:cNvPicPr>
          <p:nvPr/>
        </p:nvPicPr>
        <p:blipFill>
          <a:blip r:embed="rId8"/>
          <a:stretch>
            <a:fillRect/>
          </a:stretch>
        </p:blipFill>
        <p:spPr>
          <a:xfrm>
            <a:off x="66428" y="2298527"/>
            <a:ext cx="497154" cy="941515"/>
          </a:xfrm>
          <a:prstGeom prst="rect">
            <a:avLst/>
          </a:prstGeom>
        </p:spPr>
      </p:pic>
      <p:pic>
        <p:nvPicPr>
          <p:cNvPr id="14" name="Picture 13">
            <a:extLst>
              <a:ext uri="{FF2B5EF4-FFF2-40B4-BE49-F238E27FC236}">
                <a16:creationId xmlns:a16="http://schemas.microsoft.com/office/drawing/2014/main" id="{813B6B4A-079D-4364-8E45-C397343B3374}"/>
              </a:ext>
            </a:extLst>
          </p:cNvPr>
          <p:cNvPicPr>
            <a:picLocks noChangeAspect="1"/>
          </p:cNvPicPr>
          <p:nvPr/>
        </p:nvPicPr>
        <p:blipFill>
          <a:blip r:embed="rId9"/>
          <a:stretch>
            <a:fillRect/>
          </a:stretch>
        </p:blipFill>
        <p:spPr>
          <a:xfrm>
            <a:off x="24621" y="4488226"/>
            <a:ext cx="585527" cy="584854"/>
          </a:xfrm>
          <a:prstGeom prst="rect">
            <a:avLst/>
          </a:prstGeom>
        </p:spPr>
      </p:pic>
      <p:pic>
        <p:nvPicPr>
          <p:cNvPr id="20" name="Picture 19" descr="A drawing of a face&#10;&#10;Description automatically generated">
            <a:extLst>
              <a:ext uri="{FF2B5EF4-FFF2-40B4-BE49-F238E27FC236}">
                <a16:creationId xmlns:a16="http://schemas.microsoft.com/office/drawing/2014/main" id="{402289CB-4861-43A2-B069-41B36BA8B5B8}"/>
              </a:ext>
            </a:extLst>
          </p:cNvPr>
          <p:cNvPicPr>
            <a:picLocks noChangeAspect="1"/>
          </p:cNvPicPr>
          <p:nvPr/>
        </p:nvPicPr>
        <p:blipFill>
          <a:blip r:embed="rId10"/>
          <a:stretch>
            <a:fillRect/>
          </a:stretch>
        </p:blipFill>
        <p:spPr>
          <a:xfrm>
            <a:off x="732" y="0"/>
            <a:ext cx="635821" cy="1965957"/>
          </a:xfrm>
          <a:prstGeom prst="rect">
            <a:avLst/>
          </a:prstGeom>
        </p:spPr>
      </p:pic>
    </p:spTree>
    <p:extLst>
      <p:ext uri="{BB962C8B-B14F-4D97-AF65-F5344CB8AC3E}">
        <p14:creationId xmlns:p14="http://schemas.microsoft.com/office/powerpoint/2010/main" val="3253593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xEl>
                                              <p:pRg st="12" end="1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C71CDAE-A203-49FB-9AB8-A126C4C3004E}"/>
              </a:ext>
            </a:extLst>
          </p:cNvPr>
          <p:cNvPicPr>
            <a:picLocks noChangeAspect="1"/>
          </p:cNvPicPr>
          <p:nvPr/>
        </p:nvPicPr>
        <p:blipFill>
          <a:blip r:embed="rId3"/>
          <a:stretch>
            <a:fillRect/>
          </a:stretch>
        </p:blipFill>
        <p:spPr>
          <a:xfrm>
            <a:off x="732" y="0"/>
            <a:ext cx="634039" cy="4444369"/>
          </a:xfrm>
          <a:prstGeom prst="rect">
            <a:avLst/>
          </a:prstGeom>
        </p:spPr>
      </p:pic>
      <p:sp>
        <p:nvSpPr>
          <p:cNvPr id="2" name="Title 1"/>
          <p:cNvSpPr>
            <a:spLocks noGrp="1"/>
          </p:cNvSpPr>
          <p:nvPr>
            <p:ph type="title"/>
          </p:nvPr>
        </p:nvSpPr>
        <p:spPr>
          <a:xfrm>
            <a:off x="457200" y="-64220"/>
            <a:ext cx="8686800" cy="803322"/>
          </a:xfrm>
        </p:spPr>
        <p:txBody>
          <a:bodyPr>
            <a:normAutofit/>
          </a:bodyPr>
          <a:lstStyle/>
          <a:p>
            <a:r>
              <a:rPr lang="en-US" sz="4500" dirty="0">
                <a:solidFill>
                  <a:srgbClr val="A71B33"/>
                </a:solidFill>
                <a:latin typeface="Times New Roman" charset="0"/>
                <a:ea typeface="Times New Roman" charset="0"/>
                <a:cs typeface="Times New Roman" charset="0"/>
              </a:rPr>
              <a:t>Results</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1904246" y="3175983"/>
            <a:ext cx="4443268" cy="634772"/>
          </a:xfrm>
          <a:prstGeom prst="rect">
            <a:avLst/>
          </a:prstGeom>
        </p:spPr>
      </p:pic>
      <p:pic>
        <p:nvPicPr>
          <p:cNvPr id="11" name="Picture 10" descr="A close up of a logo&#10;&#10;Description automatically generated">
            <a:extLst>
              <a:ext uri="{FF2B5EF4-FFF2-40B4-BE49-F238E27FC236}">
                <a16:creationId xmlns:a16="http://schemas.microsoft.com/office/drawing/2014/main" id="{F0DA514C-6795-4268-A8D7-81725BE25DB0}"/>
              </a:ext>
            </a:extLst>
          </p:cNvPr>
          <p:cNvPicPr>
            <a:picLocks noChangeAspect="1"/>
          </p:cNvPicPr>
          <p:nvPr/>
        </p:nvPicPr>
        <p:blipFill>
          <a:blip r:embed="rId5"/>
          <a:stretch>
            <a:fillRect/>
          </a:stretch>
        </p:blipFill>
        <p:spPr>
          <a:xfrm>
            <a:off x="1" y="1968308"/>
            <a:ext cx="636552" cy="1849966"/>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2F06D697-0A51-4DCB-A35F-3CF6B459139E}"/>
              </a:ext>
            </a:extLst>
          </p:cNvPr>
          <p:cNvPicPr>
            <a:picLocks noChangeAspect="1"/>
          </p:cNvPicPr>
          <p:nvPr/>
        </p:nvPicPr>
        <p:blipFill>
          <a:blip r:embed="rId6"/>
          <a:stretch>
            <a:fillRect/>
          </a:stretch>
        </p:blipFill>
        <p:spPr>
          <a:xfrm>
            <a:off x="0" y="3818274"/>
            <a:ext cx="636553" cy="1920433"/>
          </a:xfrm>
          <a:prstGeom prst="rect">
            <a:avLst/>
          </a:prstGeom>
        </p:spPr>
      </p:pic>
      <p:pic>
        <p:nvPicPr>
          <p:cNvPr id="16" name="Picture 15" descr="A picture containing text, map&#10;&#10;Description automatically generated">
            <a:extLst>
              <a:ext uri="{FF2B5EF4-FFF2-40B4-BE49-F238E27FC236}">
                <a16:creationId xmlns:a16="http://schemas.microsoft.com/office/drawing/2014/main" id="{570B596C-9222-4E64-81D7-9B9F5C02DA9E}"/>
              </a:ext>
            </a:extLst>
          </p:cNvPr>
          <p:cNvPicPr>
            <a:picLocks noChangeAspect="1"/>
          </p:cNvPicPr>
          <p:nvPr/>
        </p:nvPicPr>
        <p:blipFill>
          <a:blip r:embed="rId7"/>
          <a:stretch>
            <a:fillRect/>
          </a:stretch>
        </p:blipFill>
        <p:spPr>
          <a:xfrm>
            <a:off x="636553" y="889003"/>
            <a:ext cx="4678502" cy="3544287"/>
          </a:xfrm>
          <a:prstGeom prst="rect">
            <a:avLst/>
          </a:prstGeom>
        </p:spPr>
      </p:pic>
      <p:sp>
        <p:nvSpPr>
          <p:cNvPr id="17" name="Content Placeholder 43">
            <a:extLst>
              <a:ext uri="{FF2B5EF4-FFF2-40B4-BE49-F238E27FC236}">
                <a16:creationId xmlns:a16="http://schemas.microsoft.com/office/drawing/2014/main" id="{7202252D-08D6-41F2-9C6F-AF749E404F60}"/>
              </a:ext>
            </a:extLst>
          </p:cNvPr>
          <p:cNvSpPr>
            <a:spLocks noGrp="1"/>
          </p:cNvSpPr>
          <p:nvPr>
            <p:ph idx="1"/>
          </p:nvPr>
        </p:nvSpPr>
        <p:spPr>
          <a:xfrm>
            <a:off x="5270499" y="619690"/>
            <a:ext cx="4046309" cy="5095310"/>
          </a:xfrm>
        </p:spPr>
        <p:txBody>
          <a:bodyPr>
            <a:noAutofit/>
          </a:bodyPr>
          <a:lstStyle/>
          <a:p>
            <a:pPr marL="0" indent="0">
              <a:spcBef>
                <a:spcPts val="0"/>
              </a:spcBef>
              <a:buNone/>
            </a:pPr>
            <a:r>
              <a:rPr lang="en-US" sz="1950" b="1" dirty="0">
                <a:latin typeface="Times New Roman" charset="0"/>
                <a:ea typeface="Times New Roman" charset="0"/>
                <a:cs typeface="Times New Roman" charset="0"/>
              </a:rPr>
              <a:t>H1: </a:t>
            </a:r>
            <a:r>
              <a:rPr lang="en-US" sz="1950" dirty="0">
                <a:latin typeface="Times New Roman" charset="0"/>
                <a:ea typeface="Times New Roman" charset="0"/>
                <a:cs typeface="Times New Roman" charset="0"/>
              </a:rPr>
              <a:t>After accounting for time 1 reports of study variables, social leisure participation was significantly related to decreased psychological adversity, &amp;, in turn psychological adversity was significantly related to health care visits</a:t>
            </a:r>
          </a:p>
          <a:p>
            <a:pPr marL="0" indent="0">
              <a:spcBef>
                <a:spcPts val="0"/>
              </a:spcBef>
              <a:buNone/>
            </a:pPr>
            <a:endParaRPr lang="en-US" sz="1950" dirty="0">
              <a:latin typeface="Times New Roman" charset="0"/>
              <a:ea typeface="Times New Roman" charset="0"/>
              <a:cs typeface="Times New Roman" charset="0"/>
            </a:endParaRPr>
          </a:p>
          <a:p>
            <a:pPr marL="0" indent="0">
              <a:spcBef>
                <a:spcPts val="0"/>
              </a:spcBef>
              <a:buNone/>
            </a:pPr>
            <a:endParaRPr lang="en-US" sz="1950" dirty="0">
              <a:latin typeface="Times New Roman" charset="0"/>
              <a:ea typeface="Times New Roman" charset="0"/>
              <a:cs typeface="Times New Roman" charset="0"/>
            </a:endParaRPr>
          </a:p>
          <a:p>
            <a:pPr marL="0" indent="0">
              <a:spcBef>
                <a:spcPts val="1000"/>
              </a:spcBef>
              <a:buNone/>
            </a:pPr>
            <a:r>
              <a:rPr lang="en-US" sz="1950" b="1" dirty="0">
                <a:latin typeface="Times New Roman" charset="0"/>
                <a:ea typeface="Times New Roman" charset="0"/>
                <a:cs typeface="Times New Roman" charset="0"/>
              </a:rPr>
              <a:t>H2:</a:t>
            </a:r>
            <a:r>
              <a:rPr lang="en-US" sz="1950" dirty="0">
                <a:latin typeface="Times New Roman" charset="0"/>
                <a:ea typeface="Times New Roman" charset="0"/>
                <a:cs typeface="Times New Roman" charset="0"/>
              </a:rPr>
              <a:t> Constrained &amp; unconstrained   path models were examined with an   AMOS plugin using chi-square  results to determine measurement invariance &amp; results indicated there was no group moderation based on veteran status  </a:t>
            </a:r>
          </a:p>
        </p:txBody>
      </p: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986FA4E7-7D3C-43B6-980F-BC8C8938D4B8}"/>
                  </a:ext>
                </a:extLst>
              </p:cNvPr>
              <p:cNvSpPr/>
              <p:nvPr/>
            </p:nvSpPr>
            <p:spPr>
              <a:xfrm>
                <a:off x="524175" y="4543892"/>
                <a:ext cx="5036819" cy="941668"/>
              </a:xfrm>
              <a:prstGeom prst="rect">
                <a:avLst/>
              </a:prstGeom>
            </p:spPr>
            <p:txBody>
              <a:bodyPr wrap="square">
                <a:spAutoFit/>
              </a:bodyPr>
              <a:lstStyle/>
              <a:p>
                <a:pPr algn="ctr"/>
                <a:r>
                  <a:rPr lang="en-US" dirty="0">
                    <a:latin typeface="Times New Roman" charset="0"/>
                    <a:ea typeface="Times New Roman" charset="0"/>
                    <a:cs typeface="Times New Roman" charset="0"/>
                  </a:rPr>
                  <a:t>(NFI=.94, CFI=.96, TLI=.94, </a:t>
                </a:r>
                <a:r>
                  <a:rPr lang="en-US" dirty="0" err="1">
                    <a:latin typeface="Times New Roman" charset="0"/>
                    <a:ea typeface="Times New Roman" charset="0"/>
                    <a:cs typeface="Times New Roman" charset="0"/>
                  </a:rPr>
                  <a:t>rmsea</a:t>
                </a:r>
                <a:r>
                  <a:rPr lang="en-US" dirty="0">
                    <a:latin typeface="Times New Roman" charset="0"/>
                    <a:ea typeface="Times New Roman" charset="0"/>
                    <a:cs typeface="Times New Roman" charset="0"/>
                  </a:rPr>
                  <a:t>=.03)</a:t>
                </a:r>
              </a:p>
              <a:p>
                <a:pPr algn="ctr"/>
                <a:r>
                  <a:rPr lang="en-US" dirty="0">
                    <a:latin typeface="Times New Roman" charset="0"/>
                    <a:ea typeface="Times New Roman" charset="0"/>
                    <a:cs typeface="Times New Roman" charset="0"/>
                  </a:rPr>
                  <a:t>(Sobel test: z=-2.08, p&lt;.05)</a:t>
                </a:r>
              </a:p>
              <a:p>
                <a:pPr algn="ctr"/>
                <a:r>
                  <a:rPr lang="en-US" dirty="0">
                    <a:latin typeface="Times New Roman" panose="02020603050405020304" pitchFamily="18" charset="0"/>
                    <a:ea typeface="Times New Roman" panose="02020603050405020304" pitchFamily="18" charset="0"/>
                  </a:rPr>
                  <a:t>(</a:t>
                </a:r>
                <a:r>
                  <a:rPr lang="en-US"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i="1"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baseline="30000" dirty="0">
                    <a:latin typeface="Times New Roman" panose="02020603050405020304" pitchFamily="18" charset="0"/>
                    <a:ea typeface="Times New Roman" panose="02020603050405020304" pitchFamily="18" charset="0"/>
                  </a:rPr>
                  <a:t>2</a:t>
                </a:r>
                <a:r>
                  <a:rPr lang="en-US" dirty="0">
                    <a:latin typeface="Times New Roman" panose="02020603050405020304" pitchFamily="18" charset="0"/>
                    <a:ea typeface="Times New Roman" panose="02020603050405020304" pitchFamily="18" charset="0"/>
                  </a:rPr>
                  <a:t>=</a:t>
                </a:r>
                <a:r>
                  <a:rPr lang="en-US" dirty="0">
                    <a:solidFill>
                      <a:srgbClr val="000000"/>
                    </a:solidFill>
                    <a:latin typeface="Times New Roman" panose="02020603050405020304" pitchFamily="18" charset="0"/>
                    <a:ea typeface="Times New Roman" panose="02020603050405020304" pitchFamily="18" charset="0"/>
                  </a:rPr>
                  <a:t>186.36,</a:t>
                </a:r>
                <a:r>
                  <a:rPr lang="en-US"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i="1" dirty="0">
                    <a:latin typeface="Times New Roman" panose="02020603050405020304" pitchFamily="18" charset="0"/>
                    <a:ea typeface="Times New Roman" panose="02020603050405020304" pitchFamily="18" charset="0"/>
                  </a:rPr>
                  <a:t>df</a:t>
                </a:r>
                <a:r>
                  <a:rPr lang="en-US" dirty="0">
                    <a:latin typeface="Times New Roman" panose="02020603050405020304" pitchFamily="18" charset="0"/>
                    <a:ea typeface="Times New Roman" panose="02020603050405020304" pitchFamily="18" charset="0"/>
                  </a:rPr>
                  <a:t>=96, </a:t>
                </a:r>
                <a14:m>
                  <m:oMath xmlns:m="http://schemas.openxmlformats.org/officeDocument/2006/math">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e>
                      <m:sub>
                        <m:r>
                          <m:rPr>
                            <m:sty m:val="p"/>
                          </m:rPr>
                          <a:rPr lang="en-US">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critical</m:t>
                        </m:r>
                      </m:sub>
                      <m:sup>
                        <m:r>
                          <a:rPr lang="en-US"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sup>
                    </m:sSubSup>
                  </m:oMath>
                </a14:m>
                <a:r>
                  <a:rPr lang="en-US" i="1" dirty="0">
                    <a:latin typeface="Times New Roman" panose="02020603050405020304" pitchFamily="18" charset="0"/>
                    <a:ea typeface="Times New Roman" panose="02020603050405020304" pitchFamily="18" charset="0"/>
                  </a:rPr>
                  <a:t> p</a:t>
                </a:r>
                <a:r>
                  <a:rPr lang="en-US" dirty="0">
                    <a:latin typeface="Times New Roman" panose="02020603050405020304" pitchFamily="18" charset="0"/>
                    <a:ea typeface="Times New Roman" panose="02020603050405020304" pitchFamily="18" charset="0"/>
                  </a:rPr>
                  <a:t>=1.00)</a:t>
                </a:r>
                <a:r>
                  <a:rPr lang="en-US" dirty="0">
                    <a:latin typeface="Times New Roman" charset="0"/>
                    <a:ea typeface="Times New Roman" charset="0"/>
                    <a:cs typeface="Times New Roman" charset="0"/>
                  </a:rPr>
                  <a:t> </a:t>
                </a:r>
                <a:endParaRPr lang="en-US" dirty="0"/>
              </a:p>
            </p:txBody>
          </p:sp>
        </mc:Choice>
        <mc:Fallback xmlns="">
          <p:sp>
            <p:nvSpPr>
              <p:cNvPr id="18" name="Rectangle 17">
                <a:extLst>
                  <a:ext uri="{FF2B5EF4-FFF2-40B4-BE49-F238E27FC236}">
                    <a16:creationId xmlns:a16="http://schemas.microsoft.com/office/drawing/2014/main" id="{986FA4E7-7D3C-43B6-980F-BC8C8938D4B8}"/>
                  </a:ext>
                </a:extLst>
              </p:cNvPr>
              <p:cNvSpPr>
                <a:spLocks noRot="1" noChangeAspect="1" noMove="1" noResize="1" noEditPoints="1" noAdjustHandles="1" noChangeArrowheads="1" noChangeShapeType="1" noTextEdit="1"/>
              </p:cNvSpPr>
              <p:nvPr/>
            </p:nvSpPr>
            <p:spPr>
              <a:xfrm>
                <a:off x="524175" y="4543892"/>
                <a:ext cx="5036819" cy="941668"/>
              </a:xfrm>
              <a:prstGeom prst="rect">
                <a:avLst/>
              </a:prstGeom>
              <a:blipFill>
                <a:blip r:embed="rId11"/>
                <a:stretch>
                  <a:fillRect t="-3226" b="-8387"/>
                </a:stretch>
              </a:blipFill>
            </p:spPr>
            <p:txBody>
              <a:bodyPr/>
              <a:lstStyle/>
              <a:p>
                <a:r>
                  <a:rPr lang="en-US">
                    <a:noFill/>
                  </a:rPr>
                  <a:t> </a:t>
                </a:r>
              </a:p>
            </p:txBody>
          </p:sp>
        </mc:Fallback>
      </mc:AlternateContent>
      <p:sp>
        <p:nvSpPr>
          <p:cNvPr id="19" name="Rectangle 18">
            <a:extLst>
              <a:ext uri="{FF2B5EF4-FFF2-40B4-BE49-F238E27FC236}">
                <a16:creationId xmlns:a16="http://schemas.microsoft.com/office/drawing/2014/main" id="{C02E1232-43A4-44EE-9F54-2DE6B699D52F}"/>
              </a:ext>
            </a:extLst>
          </p:cNvPr>
          <p:cNvSpPr/>
          <p:nvPr/>
        </p:nvSpPr>
        <p:spPr>
          <a:xfrm>
            <a:off x="565963" y="5485560"/>
            <a:ext cx="1460656" cy="276999"/>
          </a:xfrm>
          <a:prstGeom prst="rect">
            <a:avLst/>
          </a:prstGeom>
        </p:spPr>
        <p:txBody>
          <a:bodyPr wrap="none">
            <a:spAutoFit/>
          </a:bodyPr>
          <a:lstStyle/>
          <a:p>
            <a:r>
              <a:rPr lang="en-US" sz="1200" dirty="0">
                <a:latin typeface="Times New Roman" charset="0"/>
                <a:ea typeface="Times New Roman" charset="0"/>
                <a:cs typeface="Times New Roman" charset="0"/>
              </a:rPr>
              <a:t>Gaskin &amp; Lim, 2018</a:t>
            </a:r>
            <a:endParaRPr lang="en-US" sz="1200" dirty="0"/>
          </a:p>
        </p:txBody>
      </p:sp>
      <p:pic>
        <p:nvPicPr>
          <p:cNvPr id="21" name="Picture 20" descr="A picture containing drawing&#10;&#10;Description automatically generated">
            <a:extLst>
              <a:ext uri="{FF2B5EF4-FFF2-40B4-BE49-F238E27FC236}">
                <a16:creationId xmlns:a16="http://schemas.microsoft.com/office/drawing/2014/main" id="{94AC985F-8486-467A-A885-CC2B1A65A4C0}"/>
              </a:ext>
            </a:extLst>
          </p:cNvPr>
          <p:cNvPicPr>
            <a:picLocks noChangeAspect="1"/>
          </p:cNvPicPr>
          <p:nvPr/>
        </p:nvPicPr>
        <p:blipFill>
          <a:blip r:embed="rId12"/>
          <a:stretch>
            <a:fillRect/>
          </a:stretch>
        </p:blipFill>
        <p:spPr>
          <a:xfrm>
            <a:off x="1" y="0"/>
            <a:ext cx="636552" cy="1968308"/>
          </a:xfrm>
          <a:prstGeom prst="rect">
            <a:avLst/>
          </a:prstGeom>
        </p:spPr>
      </p:pic>
      <p:pic>
        <p:nvPicPr>
          <p:cNvPr id="24" name="Picture 23" descr="A drawing of a face&#10;&#10;Description automatically generated">
            <a:extLst>
              <a:ext uri="{FF2B5EF4-FFF2-40B4-BE49-F238E27FC236}">
                <a16:creationId xmlns:a16="http://schemas.microsoft.com/office/drawing/2014/main" id="{1E3886A6-3E68-4DDA-91A5-3C66F124CDB0}"/>
              </a:ext>
            </a:extLst>
          </p:cNvPr>
          <p:cNvPicPr>
            <a:picLocks noChangeAspect="1"/>
          </p:cNvPicPr>
          <p:nvPr/>
        </p:nvPicPr>
        <p:blipFill>
          <a:blip r:embed="rId13"/>
          <a:stretch>
            <a:fillRect/>
          </a:stretch>
        </p:blipFill>
        <p:spPr>
          <a:xfrm>
            <a:off x="14444" y="625526"/>
            <a:ext cx="615564" cy="717256"/>
          </a:xfrm>
          <a:prstGeom prst="rect">
            <a:avLst/>
          </a:prstGeom>
        </p:spPr>
      </p:pic>
      <p:pic>
        <p:nvPicPr>
          <p:cNvPr id="22" name="Picture 21" descr="A drawing of a face&#10;&#10;Description automatically generated">
            <a:extLst>
              <a:ext uri="{FF2B5EF4-FFF2-40B4-BE49-F238E27FC236}">
                <a16:creationId xmlns:a16="http://schemas.microsoft.com/office/drawing/2014/main" id="{D84CD6F4-2CB1-446B-B908-255B644A56A3}"/>
              </a:ext>
            </a:extLst>
          </p:cNvPr>
          <p:cNvPicPr>
            <a:picLocks noChangeAspect="1"/>
          </p:cNvPicPr>
          <p:nvPr/>
        </p:nvPicPr>
        <p:blipFill>
          <a:blip r:embed="rId14"/>
          <a:stretch>
            <a:fillRect/>
          </a:stretch>
        </p:blipFill>
        <p:spPr>
          <a:xfrm>
            <a:off x="732" y="0"/>
            <a:ext cx="635821" cy="1965957"/>
          </a:xfrm>
          <a:prstGeom prst="rect">
            <a:avLst/>
          </a:prstGeom>
        </p:spPr>
      </p:pic>
      <p:pic>
        <p:nvPicPr>
          <p:cNvPr id="25" name="Picture 24" descr="A picture containing drawing&#10;&#10;Description automatically generated">
            <a:extLst>
              <a:ext uri="{FF2B5EF4-FFF2-40B4-BE49-F238E27FC236}">
                <a16:creationId xmlns:a16="http://schemas.microsoft.com/office/drawing/2014/main" id="{F986F2AC-E37E-424E-AFD0-E82261A7DC43}"/>
              </a:ext>
            </a:extLst>
          </p:cNvPr>
          <p:cNvPicPr>
            <a:picLocks noChangeAspect="1"/>
          </p:cNvPicPr>
          <p:nvPr/>
        </p:nvPicPr>
        <p:blipFill>
          <a:blip r:embed="rId15"/>
          <a:stretch>
            <a:fillRect/>
          </a:stretch>
        </p:blipFill>
        <p:spPr>
          <a:xfrm>
            <a:off x="66428" y="2298527"/>
            <a:ext cx="497154" cy="941515"/>
          </a:xfrm>
          <a:prstGeom prst="rect">
            <a:avLst/>
          </a:prstGeom>
        </p:spPr>
      </p:pic>
      <p:pic>
        <p:nvPicPr>
          <p:cNvPr id="26" name="Picture 25">
            <a:extLst>
              <a:ext uri="{FF2B5EF4-FFF2-40B4-BE49-F238E27FC236}">
                <a16:creationId xmlns:a16="http://schemas.microsoft.com/office/drawing/2014/main" id="{DAC97968-AEBC-4DD7-8366-E2903B4ECAC6}"/>
              </a:ext>
            </a:extLst>
          </p:cNvPr>
          <p:cNvPicPr>
            <a:picLocks noChangeAspect="1"/>
          </p:cNvPicPr>
          <p:nvPr/>
        </p:nvPicPr>
        <p:blipFill>
          <a:blip r:embed="rId16"/>
          <a:stretch>
            <a:fillRect/>
          </a:stretch>
        </p:blipFill>
        <p:spPr>
          <a:xfrm>
            <a:off x="24621" y="4488226"/>
            <a:ext cx="585527" cy="584854"/>
          </a:xfrm>
          <a:prstGeom prst="rect">
            <a:avLst/>
          </a:prstGeom>
        </p:spPr>
      </p:pic>
    </p:spTree>
    <p:extLst>
      <p:ext uri="{BB962C8B-B14F-4D97-AF65-F5344CB8AC3E}">
        <p14:creationId xmlns:p14="http://schemas.microsoft.com/office/powerpoint/2010/main" val="3897002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a:solidFill>
            <a:schemeClr val="tx1"/>
          </a:solidFill>
          <a:tailEnd type="arrow"/>
        </a:ln>
        <a:effectLst>
          <a:outerShdw blurRad="40000" dist="20000" dir="5400000" sx="0" sy="0" rotWithShape="0">
            <a:srgbClr val="000000">
              <a:alpha val="38000"/>
            </a:srgbClr>
          </a:outerShdw>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14979</TotalTime>
  <Words>1535</Words>
  <Application>Microsoft Office PowerPoint</Application>
  <PresentationFormat>On-screen Show (16:10)</PresentationFormat>
  <Paragraphs>177</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Cambria Math</vt:lpstr>
      <vt:lpstr>Times New Roman</vt:lpstr>
      <vt:lpstr>Office Theme</vt:lpstr>
      <vt:lpstr>A comparison of U.S. military veterans’ &amp; civilians’ leisure participation &amp;  its association with psychological adversity &amp; health care visits among older adults _____________________________________________________________________________________________________________________________</vt:lpstr>
      <vt:lpstr>The Aging Population</vt:lpstr>
      <vt:lpstr>Current Study</vt:lpstr>
      <vt:lpstr>Why Social Leisure?</vt:lpstr>
      <vt:lpstr>Hypotheses</vt:lpstr>
      <vt:lpstr>Measures</vt:lpstr>
      <vt:lpstr>Analytic Sample</vt:lpstr>
      <vt:lpstr>Analysis</vt:lpstr>
      <vt:lpstr>Results</vt:lpstr>
      <vt:lpstr>Discussion</vt:lpstr>
      <vt:lpstr>Limitations</vt:lpstr>
      <vt:lpstr>Headline News</vt:lpstr>
      <vt:lpstr>PowerPoint Presentation</vt:lpstr>
    </vt:vector>
  </TitlesOfParts>
  <Company>University of Kentucky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Adverse Family Influences on Emerging Adult Depressive Symptoms: A Stress Process Approach to Identifying Intervention Points</dc:title>
  <dc:creator>Kayla Reed</dc:creator>
  <cp:lastModifiedBy>james duncan</cp:lastModifiedBy>
  <cp:revision>540</cp:revision>
  <cp:lastPrinted>2014-11-05T18:21:50Z</cp:lastPrinted>
  <dcterms:created xsi:type="dcterms:W3CDTF">2014-10-21T14:45:28Z</dcterms:created>
  <dcterms:modified xsi:type="dcterms:W3CDTF">2019-11-08T04:16:22Z</dcterms:modified>
</cp:coreProperties>
</file>