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343" r:id="rId4"/>
    <p:sldId id="260" r:id="rId5"/>
    <p:sldId id="340" r:id="rId6"/>
    <p:sldId id="346" r:id="rId7"/>
    <p:sldId id="341" r:id="rId8"/>
    <p:sldId id="342" r:id="rId9"/>
    <p:sldId id="347" r:id="rId10"/>
    <p:sldId id="349" r:id="rId11"/>
    <p:sldId id="348" r:id="rId12"/>
    <p:sldId id="328" r:id="rId13"/>
    <p:sldId id="326" r:id="rId14"/>
  </p:sldIdLst>
  <p:sldSz cx="9144000" cy="5715000" type="screen16x1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71B33"/>
    <a:srgbClr val="540015"/>
    <a:srgbClr val="530615"/>
    <a:srgbClr val="370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4" autoAdjust="0"/>
    <p:restoredTop sz="85986" autoAdjust="0"/>
  </p:normalViewPr>
  <p:slideViewPr>
    <p:cSldViewPr snapToGrid="0" snapToObjects="1">
      <p:cViewPr varScale="1">
        <p:scale>
          <a:sx n="126" d="100"/>
          <a:sy n="126" d="100"/>
        </p:scale>
        <p:origin x="952" y="1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28" d="100"/>
          <a:sy n="28" d="100"/>
        </p:scale>
        <p:origin x="-2050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1562099871959E-2"/>
          <c:y val="2.9200955667640031E-2"/>
          <c:w val="0.93357874519846351"/>
          <c:h val="0.68739049641624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SES Challenges (2)</c:v>
                </c:pt>
              </c:strCache>
            </c:strRef>
          </c:tx>
          <c:spPr>
            <a:pattFill prst="ltDn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High Cumulative Adversity</c:v>
                </c:pt>
                <c:pt idx="1">
                  <c:v>Moderate Structural Adversity</c:v>
                </c:pt>
                <c:pt idx="2">
                  <c:v>Low Adversity</c:v>
                </c:pt>
                <c:pt idx="3">
                  <c:v>Moderate Emotional Adversity</c:v>
                </c:pt>
                <c:pt idx="4">
                  <c:v>Elevated Emotional Adversity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1.296</c:v>
                </c:pt>
                <c:pt idx="1">
                  <c:v>0.52200000000000002</c:v>
                </c:pt>
                <c:pt idx="2">
                  <c:v>0.189</c:v>
                </c:pt>
                <c:pt idx="3">
                  <c:v>0.504</c:v>
                </c:pt>
                <c:pt idx="4">
                  <c:v>0.90100000000000002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BC-A146-B0AA-A5EBBB6444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Neglect (2)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High Cumulative Adversity</c:v>
                </c:pt>
                <c:pt idx="1">
                  <c:v>Moderate Structural Adversity</c:v>
                </c:pt>
                <c:pt idx="2">
                  <c:v>Low Adversity</c:v>
                </c:pt>
                <c:pt idx="3">
                  <c:v>Moderate Emotional Adversity</c:v>
                </c:pt>
                <c:pt idx="4">
                  <c:v>Elevated Emotional Adversity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1.9510000000000001</c:v>
                </c:pt>
                <c:pt idx="1">
                  <c:v>0.187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BC-A146-B0AA-A5EBBB6444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Sexual Trauma (2)</c:v>
                </c:pt>
              </c:strCache>
            </c:strRef>
          </c:tx>
          <c:spPr>
            <a:pattFill prst="horzBrick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gGrid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BC-A146-B0AA-A5EBBB644429}"/>
              </c:ext>
            </c:extLst>
          </c:dPt>
          <c:cat>
            <c:strRef>
              <c:f>Sheet1!$A$2:$A$6</c:f>
              <c:strCache>
                <c:ptCount val="5"/>
                <c:pt idx="0">
                  <c:v>High Cumulative Adversity</c:v>
                </c:pt>
                <c:pt idx="1">
                  <c:v>Moderate Structural Adversity</c:v>
                </c:pt>
                <c:pt idx="2">
                  <c:v>Low Adversity</c:v>
                </c:pt>
                <c:pt idx="3">
                  <c:v>Moderate Emotional Adversity</c:v>
                </c:pt>
                <c:pt idx="4">
                  <c:v>Elevated Emotional Adversity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0.72799999999999998</c:v>
                </c:pt>
                <c:pt idx="1">
                  <c:v>0.17699999999999999</c:v>
                </c:pt>
                <c:pt idx="2">
                  <c:v>4.8000000000000001E-2</c:v>
                </c:pt>
                <c:pt idx="3">
                  <c:v>0.157</c:v>
                </c:pt>
                <c:pt idx="4">
                  <c:v>0.34899999999999998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BC-A146-B0AA-A5EBBB64442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Exposure to Violence (3)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High Cumulative Adversity</c:v>
                </c:pt>
                <c:pt idx="1">
                  <c:v>Moderate Structural Adversity</c:v>
                </c:pt>
                <c:pt idx="2">
                  <c:v>Low Adversity</c:v>
                </c:pt>
                <c:pt idx="3">
                  <c:v>Moderate Emotional Adversity</c:v>
                </c:pt>
                <c:pt idx="4">
                  <c:v>Elevated Emotional Adversity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2.1</c:v>
                </c:pt>
                <c:pt idx="1">
                  <c:v>0.79800000000000004</c:v>
                </c:pt>
                <c:pt idx="2">
                  <c:v>0.26300000000000001</c:v>
                </c:pt>
                <c:pt idx="3">
                  <c:v>0.85499999999999998</c:v>
                </c:pt>
                <c:pt idx="4">
                  <c:v>1.4930000000000001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BC-A146-B0AA-A5EBBB64442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Emotional Trauma (3)</c:v>
                </c:pt>
              </c:strCache>
            </c:strRef>
          </c:tx>
          <c:spPr>
            <a:pattFill prst="ltHorz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High Cumulative Adversity</c:v>
                </c:pt>
                <c:pt idx="1">
                  <c:v>Moderate Structural Adversity</c:v>
                </c:pt>
                <c:pt idx="2">
                  <c:v>Low Adversity</c:v>
                </c:pt>
                <c:pt idx="3">
                  <c:v>Moderate Emotional Adversity</c:v>
                </c:pt>
                <c:pt idx="4">
                  <c:v>Elevated Emotional Adversity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2.4950000000000001</c:v>
                </c:pt>
                <c:pt idx="1">
                  <c:v>1.109</c:v>
                </c:pt>
                <c:pt idx="2">
                  <c:v>0.52600000000000002</c:v>
                </c:pt>
                <c:pt idx="3">
                  <c:v>1.4139999999999999</c:v>
                </c:pt>
                <c:pt idx="4">
                  <c:v>2.069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BC-A146-B0AA-A5EBBB64442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Parental Absence (6)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High Cumulative Adversity</c:v>
                </c:pt>
                <c:pt idx="1">
                  <c:v>Moderate Structural Adversity</c:v>
                </c:pt>
                <c:pt idx="2">
                  <c:v>Low Adversity</c:v>
                </c:pt>
                <c:pt idx="3">
                  <c:v>Moderate Emotional Adversity</c:v>
                </c:pt>
                <c:pt idx="4">
                  <c:v>Elevated Emotional Adversity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2.4910000000000001</c:v>
                </c:pt>
                <c:pt idx="1">
                  <c:v>1.577</c:v>
                </c:pt>
                <c:pt idx="2">
                  <c:v>0.8</c:v>
                </c:pt>
                <c:pt idx="3">
                  <c:v>1.194</c:v>
                </c:pt>
                <c:pt idx="4">
                  <c:v>1.452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CBC-A146-B0AA-A5EBBB64442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Impaired Parenting (2)</c:v>
                </c:pt>
              </c:strCache>
            </c:strRef>
          </c:tx>
          <c:spPr>
            <a:pattFill prst="pct10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High Cumulative Adversity</c:v>
                </c:pt>
                <c:pt idx="1">
                  <c:v>Moderate Structural Adversity</c:v>
                </c:pt>
                <c:pt idx="2">
                  <c:v>Low Adversity</c:v>
                </c:pt>
                <c:pt idx="3">
                  <c:v>Moderate Emotional Adversity</c:v>
                </c:pt>
                <c:pt idx="4">
                  <c:v>Elevated Emotional Adversity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0.77200000000000002</c:v>
                </c:pt>
                <c:pt idx="1">
                  <c:v>0.32300000000000001</c:v>
                </c:pt>
                <c:pt idx="2">
                  <c:v>0.11600000000000001</c:v>
                </c:pt>
                <c:pt idx="3">
                  <c:v>0.27800000000000002</c:v>
                </c:pt>
                <c:pt idx="4">
                  <c:v>0.47899999999999998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BC-A146-B0AA-A5EBBB644429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Removal from Home (2)</c:v>
                </c:pt>
              </c:strCache>
            </c:strRef>
          </c:tx>
          <c:spPr>
            <a:pattFill prst="pct80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High Cumulative Adversity</c:v>
                </c:pt>
                <c:pt idx="1">
                  <c:v>Moderate Structural Adversity</c:v>
                </c:pt>
                <c:pt idx="2">
                  <c:v>Low Adversity</c:v>
                </c:pt>
                <c:pt idx="3">
                  <c:v>Moderate Emotional Adversity</c:v>
                </c:pt>
                <c:pt idx="4">
                  <c:v>Elevated Emotional Adversity</c:v>
                </c:pt>
              </c:strCache>
            </c:strRef>
          </c:cat>
          <c:val>
            <c:numRef>
              <c:f>Sheet1!$I$2:$I$6</c:f>
              <c:numCache>
                <c:formatCode>General</c:formatCode>
                <c:ptCount val="5"/>
                <c:pt idx="0">
                  <c:v>1.218</c:v>
                </c:pt>
                <c:pt idx="1">
                  <c:v>1.0609999999999999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CBC-A146-B0AA-A5EBBB644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55759456"/>
        <c:axId val="-655745312"/>
      </c:barChart>
      <c:catAx>
        <c:axId val="-65575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655745312"/>
        <c:crosses val="autoZero"/>
        <c:auto val="1"/>
        <c:lblAlgn val="ctr"/>
        <c:lblOffset val="100"/>
        <c:noMultiLvlLbl val="0"/>
      </c:catAx>
      <c:valAx>
        <c:axId val="-655745312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65575945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093669184038036E-2"/>
          <c:y val="0.80230911207774114"/>
          <c:w val="0.91711770618260691"/>
          <c:h val="0.197690887922258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solidFill>
            <a:schemeClr val="tx1"/>
          </a:solidFill>
          <a:latin typeface="Times" pitchFamily="2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72B139-DA2D-4DC5-8BF9-E248D9C7B2A2}" type="datetimeFigureOut">
              <a:rPr lang="en-US" smtClean="0"/>
              <a:t>11/8/19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2DD8BA-BF49-437B-9BBC-61601EAE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10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EDB988-F10B-414A-8026-D135D673B2B9}" type="datetimeFigureOut">
              <a:rPr lang="en-US" smtClean="0"/>
              <a:t>11/8/19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836183-36C5-1543-9626-7F99B368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9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83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59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2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03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0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97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35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78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5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6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6BE7-1BD6-794E-87A0-2DCD738F8D68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2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6BE7-1BD6-794E-87A0-2DCD738F8D68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8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6BE7-1BD6-794E-87A0-2DCD738F8D68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5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6BE7-1BD6-794E-87A0-2DCD738F8D68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5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6BE7-1BD6-794E-87A0-2DCD738F8D68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5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6BE7-1BD6-794E-87A0-2DCD738F8D68}" type="datetimeFigureOut">
              <a:rPr lang="en-US" smtClean="0"/>
              <a:t>11/8/19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1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6BE7-1BD6-794E-87A0-2DCD738F8D68}" type="datetimeFigureOut">
              <a:rPr lang="en-US" smtClean="0"/>
              <a:t>11/8/19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6BE7-1BD6-794E-87A0-2DCD738F8D68}" type="datetimeFigureOut">
              <a:rPr lang="en-US" smtClean="0"/>
              <a:t>11/8/19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6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6BE7-1BD6-794E-87A0-2DCD738F8D68}" type="datetimeFigureOut">
              <a:rPr lang="en-US" smtClean="0"/>
              <a:t>11/8/19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0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6BE7-1BD6-794E-87A0-2DCD738F8D68}" type="datetimeFigureOut">
              <a:rPr lang="en-US" smtClean="0"/>
              <a:t>11/8/19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7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6BE7-1BD6-794E-87A0-2DCD738F8D68}" type="datetimeFigureOut">
              <a:rPr lang="en-US" smtClean="0"/>
              <a:t>11/8/19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8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36BE7-1BD6-794E-87A0-2DCD738F8D68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6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9038"/>
            <a:ext cx="9144000" cy="2407147"/>
          </a:xfrm>
        </p:spPr>
        <p:txBody>
          <a:bodyPr tIns="0" anchor="ctr" anchorCtr="0">
            <a:normAutofit/>
          </a:bodyPr>
          <a:lstStyle/>
          <a:p>
            <a:r>
              <a:rPr lang="en-US" sz="3900" dirty="0">
                <a:latin typeface="Times New Roman" charset="0"/>
                <a:ea typeface="Times New Roman" charset="0"/>
                <a:cs typeface="Times New Roman" charset="0"/>
              </a:rPr>
              <a:t>Identifying At-Risk U.S. Army </a:t>
            </a:r>
            <a:br>
              <a:rPr lang="en-US" sz="39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900" dirty="0">
                <a:latin typeface="Times New Roman" charset="0"/>
                <a:ea typeface="Times New Roman" charset="0"/>
                <a:cs typeface="Times New Roman" charset="0"/>
              </a:rPr>
              <a:t>Soldiers-in-Training Based on Adverse Childhood Experiences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br>
              <a:rPr lang="en-US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_____________________________________________________________________________________________________________________________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383" y="3449574"/>
            <a:ext cx="8301731" cy="2124662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Kayla Reed-Fitzke, </a:t>
            </a:r>
            <a:r>
              <a:rPr lang="en-US"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Ph.D., LMFT, The University of Iowa, </a:t>
            </a:r>
            <a:r>
              <a:rPr lang="en-US" sz="1800" u="sng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kayla-fitzke@uiowa.edu</a:t>
            </a:r>
            <a:r>
              <a:rPr lang="en-US"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✉️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James M. Duncan, </a:t>
            </a:r>
            <a:r>
              <a:rPr lang="en-US"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Ph.D., CFLE, DAV, University of Arkansas</a:t>
            </a:r>
          </a:p>
          <a:p>
            <a:pPr algn="l"/>
            <a:r>
              <a:rPr lang="en-US" sz="18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Armeda</a:t>
            </a:r>
            <a:r>
              <a:rPr lang="en-US" sz="18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J. </a:t>
            </a:r>
            <a:r>
              <a:rPr lang="en-US" sz="18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Wojciak</a:t>
            </a:r>
            <a:r>
              <a:rPr lang="en-US" sz="18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Ph.D., LMFT, The University of Iowa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Anthony J. Ferraro, </a:t>
            </a:r>
            <a:r>
              <a:rPr lang="en-US"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Ph.D., CFLE, Kansas State University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Jennifer </a:t>
            </a:r>
            <a:r>
              <a:rPr lang="en-US" sz="18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Sánchez</a:t>
            </a:r>
            <a:r>
              <a:rPr lang="en-US" sz="18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Ph.D., CRC, LMHC, The University of Iowa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Kevin M. Smith, </a:t>
            </a:r>
            <a:r>
              <a:rPr lang="en-US"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M.S., LMFT, The University of Iowa</a:t>
            </a:r>
            <a:endParaRPr lang="en-US" sz="18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1812" y="4858770"/>
            <a:ext cx="1312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NCFR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Ft. Worth Nov 2019</a:t>
            </a:r>
            <a:endParaRPr lang="en-US" sz="1400" b="1" i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57DA1B-7AE7-43B3-A60C-4E8E92F3D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6" y="146836"/>
            <a:ext cx="1069563" cy="9880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BD9F25F-E452-4744-95E8-D306AC33B0E7}"/>
              </a:ext>
            </a:extLst>
          </p:cNvPr>
          <p:cNvSpPr txBox="1"/>
          <p:nvPr/>
        </p:nvSpPr>
        <p:spPr>
          <a:xfrm>
            <a:off x="946706" y="336631"/>
            <a:ext cx="124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</a:p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</a:p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Tallgrass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AFE87-AF2B-6148-AE75-400145F58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651" y="118512"/>
            <a:ext cx="1210350" cy="899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58A01E-88E5-674F-BD9A-189C801C33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495" b="13027"/>
          <a:stretch/>
        </p:blipFill>
        <p:spPr>
          <a:xfrm>
            <a:off x="2074651" y="104503"/>
            <a:ext cx="1266796" cy="9181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71811C-3D64-A044-8699-30CC5A12CA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7885" y="92176"/>
            <a:ext cx="1797072" cy="8613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1C989B-15BE-4E5D-A2E0-8ACBA11CD0CB}"/>
              </a:ext>
            </a:extLst>
          </p:cNvPr>
          <p:cNvSpPr txBox="1"/>
          <p:nvPr/>
        </p:nvSpPr>
        <p:spPr>
          <a:xfrm>
            <a:off x="6007546" y="258255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</a:p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Arkansas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E8034D-793A-4B8F-B08F-4CAAA2B4F86D}"/>
              </a:ext>
            </a:extLst>
          </p:cNvPr>
          <p:cNvSpPr txBox="1"/>
          <p:nvPr/>
        </p:nvSpPr>
        <p:spPr>
          <a:xfrm>
            <a:off x="8167888" y="232204"/>
            <a:ext cx="97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Kansas</a:t>
            </a:r>
          </a:p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A9E6B9-4E7A-4DD3-9AA1-208E035C0289}"/>
              </a:ext>
            </a:extLst>
          </p:cNvPr>
          <p:cNvSpPr txBox="1"/>
          <p:nvPr/>
        </p:nvSpPr>
        <p:spPr>
          <a:xfrm>
            <a:off x="3341447" y="148074"/>
            <a:ext cx="869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</a:p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Iowa</a:t>
            </a:r>
          </a:p>
        </p:txBody>
      </p:sp>
    </p:spTree>
    <p:extLst>
      <p:ext uri="{BB962C8B-B14F-4D97-AF65-F5344CB8AC3E}">
        <p14:creationId xmlns:p14="http://schemas.microsoft.com/office/powerpoint/2010/main" val="4032685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94A162-67DC-6448-BA40-9E1166B92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077546"/>
              </p:ext>
            </p:extLst>
          </p:nvPr>
        </p:nvGraphicFramePr>
        <p:xfrm>
          <a:off x="1034829" y="1059962"/>
          <a:ext cx="7912403" cy="4331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09313">
                  <a:extLst>
                    <a:ext uri="{9D8B030D-6E8A-4147-A177-3AD203B41FA5}">
                      <a16:colId xmlns:a16="http://schemas.microsoft.com/office/drawing/2014/main" val="1462117031"/>
                    </a:ext>
                  </a:extLst>
                </a:gridCol>
                <a:gridCol w="1261671">
                  <a:extLst>
                    <a:ext uri="{9D8B030D-6E8A-4147-A177-3AD203B41FA5}">
                      <a16:colId xmlns:a16="http://schemas.microsoft.com/office/drawing/2014/main" val="3193648947"/>
                    </a:ext>
                  </a:extLst>
                </a:gridCol>
                <a:gridCol w="1127465">
                  <a:extLst>
                    <a:ext uri="{9D8B030D-6E8A-4147-A177-3AD203B41FA5}">
                      <a16:colId xmlns:a16="http://schemas.microsoft.com/office/drawing/2014/main" val="3493328344"/>
                    </a:ext>
                  </a:extLst>
                </a:gridCol>
                <a:gridCol w="1105745">
                  <a:extLst>
                    <a:ext uri="{9D8B030D-6E8A-4147-A177-3AD203B41FA5}">
                      <a16:colId xmlns:a16="http://schemas.microsoft.com/office/drawing/2014/main" val="2290079370"/>
                    </a:ext>
                  </a:extLst>
                </a:gridCol>
                <a:gridCol w="1174864">
                  <a:extLst>
                    <a:ext uri="{9D8B030D-6E8A-4147-A177-3AD203B41FA5}">
                      <a16:colId xmlns:a16="http://schemas.microsoft.com/office/drawing/2014/main" val="3216343313"/>
                    </a:ext>
                  </a:extLst>
                </a:gridCol>
                <a:gridCol w="1233345">
                  <a:extLst>
                    <a:ext uri="{9D8B030D-6E8A-4147-A177-3AD203B41FA5}">
                      <a16:colId xmlns:a16="http://schemas.microsoft.com/office/drawing/2014/main" val="2809630083"/>
                    </a:ext>
                  </a:extLst>
                </a:gridCol>
              </a:tblGrid>
              <a:tr h="390474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effectLst/>
                          <a:latin typeface="Times" pitchFamily="2" charset="0"/>
                        </a:rPr>
                        <a:t>Number of ACES by Quartiles within each Profile</a:t>
                      </a:r>
                      <a:endParaRPr lang="en-US" sz="2400" b="1" dirty="0">
                        <a:effectLst/>
                        <a:latin typeface="Times" pitchFamily="2" charset="0"/>
                      </a:endParaRPr>
                    </a:p>
                  </a:txBody>
                  <a:tcPr marL="33750" marR="337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569521"/>
                  </a:ext>
                </a:extLst>
              </a:tr>
              <a:tr h="9107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dirty="0">
                          <a:effectLst/>
                          <a:latin typeface="Times" pitchFamily="2" charset="0"/>
                        </a:rPr>
                        <a:t>High Cumulative Adversity</a:t>
                      </a:r>
                      <a:endParaRPr lang="en-US" sz="19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dirty="0">
                          <a:effectLst/>
                          <a:latin typeface="Times" pitchFamily="2" charset="0"/>
                        </a:rPr>
                        <a:t>Moderate Structural Adversity</a:t>
                      </a:r>
                      <a:endParaRPr lang="en-US" sz="19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900" dirty="0">
                        <a:effectLst/>
                        <a:latin typeface="Times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dirty="0">
                          <a:effectLst/>
                          <a:latin typeface="Times" pitchFamily="2" charset="0"/>
                        </a:rPr>
                        <a:t>Low Adversity</a:t>
                      </a:r>
                      <a:endParaRPr lang="en-US" sz="19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dirty="0">
                          <a:effectLst/>
                          <a:latin typeface="Times" pitchFamily="2" charset="0"/>
                        </a:rPr>
                        <a:t>Moderate Emotional Adversity</a:t>
                      </a:r>
                      <a:endParaRPr lang="en-US" sz="19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dirty="0">
                          <a:effectLst/>
                          <a:latin typeface="Times" pitchFamily="2" charset="0"/>
                        </a:rPr>
                        <a:t>Elevated Emotional Adversity</a:t>
                      </a:r>
                      <a:endParaRPr lang="en-US" sz="19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539920"/>
                  </a:ext>
                </a:extLst>
              </a:tr>
              <a:tr h="605963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25</a:t>
                      </a:r>
                      <a:r>
                        <a:rPr lang="en-US" sz="2000" baseline="30000" dirty="0">
                          <a:effectLst/>
                          <a:latin typeface="Times" pitchFamily="2" charset="0"/>
                        </a:rPr>
                        <a:t>th</a:t>
                      </a: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 percentile</a:t>
                      </a:r>
                      <a:endParaRPr lang="en-US" sz="2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10</a:t>
                      </a:r>
                      <a:endParaRPr lang="en-US" sz="2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3</a:t>
                      </a:r>
                      <a:endParaRPr lang="en-US" sz="2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0</a:t>
                      </a:r>
                      <a:endParaRPr lang="en-US" sz="2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3</a:t>
                      </a:r>
                      <a:endParaRPr lang="en-US" sz="2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6</a:t>
                      </a:r>
                      <a:endParaRPr lang="en-US" sz="2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29322522"/>
                  </a:ext>
                </a:extLst>
              </a:tr>
              <a:tr h="605963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" pitchFamily="2" charset="0"/>
                        </a:rPr>
                        <a:t>50</a:t>
                      </a:r>
                      <a:r>
                        <a:rPr lang="en-US" sz="2000" baseline="30000">
                          <a:effectLst/>
                          <a:latin typeface="Times" pitchFamily="2" charset="0"/>
                        </a:rPr>
                        <a:t>th</a:t>
                      </a:r>
                      <a:r>
                        <a:rPr lang="en-US" sz="2000">
                          <a:effectLst/>
                          <a:latin typeface="Times" pitchFamily="2" charset="0"/>
                        </a:rPr>
                        <a:t> percentile</a:t>
                      </a:r>
                      <a:endParaRPr lang="en-US" sz="24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13</a:t>
                      </a:r>
                      <a:endParaRPr lang="en-US" sz="2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5</a:t>
                      </a:r>
                      <a:endParaRPr lang="en-US" sz="2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  <a:latin typeface="Times" pitchFamily="2" charset="0"/>
                        </a:rPr>
                        <a:t>1</a:t>
                      </a:r>
                      <a:endParaRPr lang="en-US" sz="24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5</a:t>
                      </a:r>
                      <a:endParaRPr lang="en-US" sz="2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9</a:t>
                      </a:r>
                      <a:endParaRPr lang="en-US" sz="2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/>
                </a:tc>
                <a:extLst>
                  <a:ext uri="{0D108BD9-81ED-4DB2-BD59-A6C34878D82A}">
                    <a16:rowId xmlns:a16="http://schemas.microsoft.com/office/drawing/2014/main" val="2455028798"/>
                  </a:ext>
                </a:extLst>
              </a:tr>
              <a:tr h="605963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75</a:t>
                      </a:r>
                      <a:r>
                        <a:rPr lang="en-US" sz="2000" baseline="30000" dirty="0">
                          <a:effectLst/>
                          <a:latin typeface="Times" pitchFamily="2" charset="0"/>
                        </a:rPr>
                        <a:t>th</a:t>
                      </a: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 percentile</a:t>
                      </a:r>
                      <a:endParaRPr lang="en-US" sz="2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16</a:t>
                      </a:r>
                      <a:endParaRPr lang="en-US" sz="2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8</a:t>
                      </a:r>
                      <a:endParaRPr lang="en-US" sz="2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3</a:t>
                      </a:r>
                      <a:endParaRPr lang="en-US" sz="2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8</a:t>
                      </a:r>
                      <a:endParaRPr lang="en-US" sz="2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12</a:t>
                      </a:r>
                      <a:endParaRPr lang="en-US" sz="2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16474"/>
                  </a:ext>
                </a:extLst>
              </a:tr>
              <a:tr h="605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% with 4+ ACEs*</a:t>
                      </a:r>
                      <a:endParaRPr lang="en-US" sz="2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82.3%</a:t>
                      </a:r>
                      <a:endParaRPr lang="en-US" sz="2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33.1%</a:t>
                      </a:r>
                      <a:endParaRPr lang="en-US" sz="2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8.7%</a:t>
                      </a:r>
                      <a:endParaRPr lang="en-US" sz="2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34.0%</a:t>
                      </a:r>
                      <a:endParaRPr lang="en-US" sz="2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" pitchFamily="2" charset="0"/>
                        </a:rPr>
                        <a:t>61.6%</a:t>
                      </a:r>
                      <a:endParaRPr lang="en-US" sz="2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382683"/>
                  </a:ext>
                </a:extLst>
              </a:tr>
              <a:tr h="605963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" pitchFamily="2" charset="0"/>
                        </a:rPr>
                        <a:t>*Based on </a:t>
                      </a:r>
                      <a:r>
                        <a:rPr lang="en-US" sz="1400" dirty="0" err="1">
                          <a:effectLst/>
                          <a:latin typeface="Times" pitchFamily="2" charset="0"/>
                        </a:rPr>
                        <a:t>Felitti</a:t>
                      </a:r>
                      <a:r>
                        <a:rPr lang="en-US" sz="1400" dirty="0">
                          <a:effectLst/>
                          <a:latin typeface="Times" pitchFamily="2" charset="0"/>
                        </a:rPr>
                        <a:t> et al.’s (1998) original ACEs Study cutoff scores. </a:t>
                      </a:r>
                      <a:endParaRPr lang="en-US" sz="16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33750" marR="33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182391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DD8383F2-F77F-6C40-B644-525B0604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6" y="0"/>
            <a:ext cx="8437944" cy="967409"/>
          </a:xfrm>
        </p:spPr>
        <p:txBody>
          <a:bodyPr>
            <a:normAutofit/>
          </a:bodyPr>
          <a:lstStyle/>
          <a:p>
            <a:r>
              <a:rPr lang="en-US" sz="5400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Results: H1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642FDD-C814-234E-8905-6101EAE244BC}"/>
              </a:ext>
            </a:extLst>
          </p:cNvPr>
          <p:cNvSpPr txBox="1"/>
          <p:nvPr/>
        </p:nvSpPr>
        <p:spPr>
          <a:xfrm>
            <a:off x="7104659" y="5407223"/>
            <a:ext cx="2039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Times" pitchFamily="2" charset="0"/>
              </a:rPr>
              <a:t>kayla-fitzke@uiowa.edu</a:t>
            </a:r>
            <a:endParaRPr lang="en-US" sz="1400" b="1" dirty="0">
              <a:latin typeface="Times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BE46F5A-CD4E-E545-89D2-9DE1707B5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2523" y="2585495"/>
            <a:ext cx="1990846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030726-7771-A548-886F-81FE383C0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46967"/>
            <a:ext cx="685800" cy="1768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C4491E06-7F52-E542-A5F8-EA537374B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685800" cy="19329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C2E94D-89A6-CB4B-B07E-25FC2169DC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70" y="410170"/>
            <a:ext cx="497154" cy="9415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DE7D21E-F660-F148-95CD-BFFFEBE40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87298"/>
            <a:ext cx="687350" cy="686559"/>
          </a:xfrm>
          <a:prstGeom prst="rect">
            <a:avLst/>
          </a:prstGeom>
        </p:spPr>
      </p:pic>
      <p:pic>
        <p:nvPicPr>
          <p:cNvPr id="37" name="Picture 36" descr="A drawing of a face&#10;&#10;Description automatically generated">
            <a:extLst>
              <a:ext uri="{FF2B5EF4-FFF2-40B4-BE49-F238E27FC236}">
                <a16:creationId xmlns:a16="http://schemas.microsoft.com/office/drawing/2014/main" id="{9EAB4B54-4156-1048-97C9-FA7BA15343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031" r="6121" b="37563"/>
          <a:stretch/>
        </p:blipFill>
        <p:spPr>
          <a:xfrm>
            <a:off x="27432" y="2488397"/>
            <a:ext cx="596899" cy="77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40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981408-9A06-C643-8999-039B88B31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392744"/>
              </p:ext>
            </p:extLst>
          </p:nvPr>
        </p:nvGraphicFramePr>
        <p:xfrm>
          <a:off x="791758" y="1042214"/>
          <a:ext cx="8132321" cy="44720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93866">
                  <a:extLst>
                    <a:ext uri="{9D8B030D-6E8A-4147-A177-3AD203B41FA5}">
                      <a16:colId xmlns:a16="http://schemas.microsoft.com/office/drawing/2014/main" val="3675381118"/>
                    </a:ext>
                  </a:extLst>
                </a:gridCol>
                <a:gridCol w="112317">
                  <a:extLst>
                    <a:ext uri="{9D8B030D-6E8A-4147-A177-3AD203B41FA5}">
                      <a16:colId xmlns:a16="http://schemas.microsoft.com/office/drawing/2014/main" val="519176358"/>
                    </a:ext>
                  </a:extLst>
                </a:gridCol>
                <a:gridCol w="1012355">
                  <a:extLst>
                    <a:ext uri="{9D8B030D-6E8A-4147-A177-3AD203B41FA5}">
                      <a16:colId xmlns:a16="http://schemas.microsoft.com/office/drawing/2014/main" val="2151035047"/>
                    </a:ext>
                  </a:extLst>
                </a:gridCol>
                <a:gridCol w="987259">
                  <a:extLst>
                    <a:ext uri="{9D8B030D-6E8A-4147-A177-3AD203B41FA5}">
                      <a16:colId xmlns:a16="http://schemas.microsoft.com/office/drawing/2014/main" val="3146700035"/>
                    </a:ext>
                  </a:extLst>
                </a:gridCol>
                <a:gridCol w="984469">
                  <a:extLst>
                    <a:ext uri="{9D8B030D-6E8A-4147-A177-3AD203B41FA5}">
                      <a16:colId xmlns:a16="http://schemas.microsoft.com/office/drawing/2014/main" val="3108136083"/>
                    </a:ext>
                  </a:extLst>
                </a:gridCol>
                <a:gridCol w="948213">
                  <a:extLst>
                    <a:ext uri="{9D8B030D-6E8A-4147-A177-3AD203B41FA5}">
                      <a16:colId xmlns:a16="http://schemas.microsoft.com/office/drawing/2014/main" val="1336720016"/>
                    </a:ext>
                  </a:extLst>
                </a:gridCol>
                <a:gridCol w="934268">
                  <a:extLst>
                    <a:ext uri="{9D8B030D-6E8A-4147-A177-3AD203B41FA5}">
                      <a16:colId xmlns:a16="http://schemas.microsoft.com/office/drawing/2014/main" val="3882048251"/>
                    </a:ext>
                  </a:extLst>
                </a:gridCol>
                <a:gridCol w="802138">
                  <a:extLst>
                    <a:ext uri="{9D8B030D-6E8A-4147-A177-3AD203B41FA5}">
                      <a16:colId xmlns:a16="http://schemas.microsoft.com/office/drawing/2014/main" val="2935266360"/>
                    </a:ext>
                  </a:extLst>
                </a:gridCol>
                <a:gridCol w="139103">
                  <a:extLst>
                    <a:ext uri="{9D8B030D-6E8A-4147-A177-3AD203B41FA5}">
                      <a16:colId xmlns:a16="http://schemas.microsoft.com/office/drawing/2014/main" val="3934272851"/>
                    </a:ext>
                  </a:extLst>
                </a:gridCol>
                <a:gridCol w="594026">
                  <a:extLst>
                    <a:ext uri="{9D8B030D-6E8A-4147-A177-3AD203B41FA5}">
                      <a16:colId xmlns:a16="http://schemas.microsoft.com/office/drawing/2014/main" val="451508896"/>
                    </a:ext>
                  </a:extLst>
                </a:gridCol>
                <a:gridCol w="115280">
                  <a:extLst>
                    <a:ext uri="{9D8B030D-6E8A-4147-A177-3AD203B41FA5}">
                      <a16:colId xmlns:a16="http://schemas.microsoft.com/office/drawing/2014/main" val="4143689480"/>
                    </a:ext>
                  </a:extLst>
                </a:gridCol>
                <a:gridCol w="409027">
                  <a:extLst>
                    <a:ext uri="{9D8B030D-6E8A-4147-A177-3AD203B41FA5}">
                      <a16:colId xmlns:a16="http://schemas.microsoft.com/office/drawing/2014/main" val="2188213010"/>
                    </a:ext>
                  </a:extLst>
                </a:gridCol>
              </a:tblGrid>
              <a:tr h="181690">
                <a:tc gridSpan="1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effectLst/>
                          <a:latin typeface="Times" pitchFamily="2" charset="0"/>
                        </a:rPr>
                        <a:t>MANOVA, ANOVA, Tests of Between-Subjects Effects, and Eta Squared Effect Sizes</a:t>
                      </a:r>
                      <a:endParaRPr lang="en-US" sz="2000" b="1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505016"/>
                  </a:ext>
                </a:extLst>
              </a:tr>
              <a:tr h="5450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" pitchFamily="2" charset="0"/>
                        </a:rPr>
                        <a:t>High </a:t>
                      </a:r>
                      <a:endParaRPr lang="en-US" sz="1800" dirty="0">
                        <a:effectLst/>
                        <a:latin typeface="Times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" pitchFamily="2" charset="0"/>
                        </a:rPr>
                        <a:t>Cumulative </a:t>
                      </a:r>
                      <a:endParaRPr lang="en-US" sz="1800" dirty="0">
                        <a:effectLst/>
                        <a:latin typeface="Times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" pitchFamily="2" charset="0"/>
                        </a:rPr>
                        <a:t>Adversity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High </a:t>
                      </a:r>
                      <a:endParaRPr lang="en-US" sz="2000" dirty="0">
                        <a:effectLst/>
                        <a:latin typeface="Times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Cumulative </a:t>
                      </a:r>
                      <a:endParaRPr lang="en-US" sz="2000" dirty="0">
                        <a:effectLst/>
                        <a:latin typeface="Times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Adversity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" pitchFamily="2" charset="0"/>
                        </a:rPr>
                        <a:t>Moderate Structural </a:t>
                      </a:r>
                      <a:endParaRPr lang="en-US" sz="1800" dirty="0">
                        <a:effectLst/>
                        <a:latin typeface="Times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" pitchFamily="2" charset="0"/>
                        </a:rPr>
                        <a:t>Adversity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>
                        <a:effectLst/>
                        <a:latin typeface="Times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" pitchFamily="2" charset="0"/>
                        </a:rPr>
                        <a:t>Low </a:t>
                      </a:r>
                      <a:endParaRPr lang="en-US" sz="1800" dirty="0">
                        <a:effectLst/>
                        <a:latin typeface="Times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" pitchFamily="2" charset="0"/>
                        </a:rPr>
                        <a:t>Adversity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" pitchFamily="2" charset="0"/>
                        </a:rPr>
                        <a:t>Moderate Emotional </a:t>
                      </a:r>
                      <a:endParaRPr lang="en-US" sz="1800" dirty="0">
                        <a:effectLst/>
                        <a:latin typeface="Times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" pitchFamily="2" charset="0"/>
                        </a:rPr>
                        <a:t>Adversity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" pitchFamily="2" charset="0"/>
                        </a:rPr>
                        <a:t>Elevated Emotional </a:t>
                      </a:r>
                      <a:endParaRPr lang="en-US" sz="1800" dirty="0">
                        <a:effectLst/>
                        <a:latin typeface="Times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" pitchFamily="2" charset="0"/>
                        </a:rPr>
                        <a:t>Adversity 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en-US" sz="1400" i="1" dirty="0">
                          <a:effectLst/>
                          <a:latin typeface="Times" pitchFamily="2" charset="0"/>
                        </a:rPr>
                        <a:t>F(df)</a:t>
                      </a:r>
                      <a:endParaRPr lang="en-US" sz="1800" i="1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en-US" sz="1400" i="1" dirty="0">
                          <a:effectLst/>
                          <a:latin typeface="Times" pitchFamily="2" charset="0"/>
                        </a:rPr>
                        <a:t>p</a:t>
                      </a:r>
                      <a:endParaRPr lang="en-US" sz="1800" i="1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p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en-US" sz="1400" dirty="0">
                          <a:effectLst/>
                          <a:latin typeface="Times" pitchFamily="2" charset="0"/>
                        </a:rPr>
                        <a:t>η</a:t>
                      </a:r>
                      <a:r>
                        <a:rPr lang="en-US" sz="1400" baseline="30000" dirty="0">
                          <a:effectLst/>
                          <a:latin typeface="Times" pitchFamily="2" charset="0"/>
                        </a:rPr>
                        <a:t>2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518641"/>
                  </a:ext>
                </a:extLst>
              </a:tr>
              <a:tr h="181690">
                <a:tc gridSpan="1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u="none" dirty="0">
                          <a:effectLst/>
                          <a:latin typeface="Times" pitchFamily="2" charset="0"/>
                        </a:rPr>
                        <a:t>MANOVA (</a:t>
                      </a:r>
                      <a:r>
                        <a:rPr lang="en-US" sz="1600" i="1" u="none" dirty="0">
                          <a:effectLst/>
                          <a:latin typeface="Times" pitchFamily="2" charset="0"/>
                        </a:rPr>
                        <a:t>n</a:t>
                      </a:r>
                      <a:r>
                        <a:rPr lang="en-US" sz="1600" u="none" dirty="0">
                          <a:effectLst/>
                          <a:latin typeface="Times" pitchFamily="2" charset="0"/>
                        </a:rPr>
                        <a:t> = 30,836)</a:t>
                      </a:r>
                      <a:endParaRPr lang="en-US" sz="2000" u="none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000" u="none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262009"/>
                  </a:ext>
                </a:extLst>
              </a:tr>
              <a:tr h="274322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u="sng">
                          <a:effectLst/>
                          <a:latin typeface="Times" pitchFamily="2" charset="0"/>
                        </a:rPr>
                        <a:t>Anxiety 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aseline="3000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aseline="300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aseline="300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57995384"/>
                  </a:ext>
                </a:extLst>
              </a:tr>
              <a:tr h="273459">
                <a:tc gridSpan="2">
                  <a:txBody>
                    <a:bodyPr/>
                    <a:lstStyle/>
                    <a:p>
                      <a:pPr marL="440690" algn="l">
                        <a:lnSpc>
                          <a:spcPct val="100000"/>
                        </a:lnSpc>
                      </a:pPr>
                      <a:r>
                        <a:rPr lang="en-US" sz="1600" i="1">
                          <a:effectLst/>
                          <a:latin typeface="Times" pitchFamily="2" charset="0"/>
                        </a:rPr>
                        <a:t>Mean</a:t>
                      </a:r>
                      <a:endParaRPr lang="en-US" sz="2000" i="1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hMerge="1">
                  <a:txBody>
                    <a:bodyPr/>
                    <a:lstStyle/>
                    <a:p>
                      <a:pPr marL="440690" algn="l">
                        <a:lnSpc>
                          <a:spcPct val="100000"/>
                        </a:lnSpc>
                      </a:pP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2.34</a:t>
                      </a:r>
                      <a:r>
                        <a:rPr lang="en-US" sz="1600" baseline="30000" dirty="0">
                          <a:effectLst/>
                          <a:latin typeface="Times" pitchFamily="2" charset="0"/>
                        </a:rPr>
                        <a:t>2,3,4</a:t>
                      </a: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 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2.03</a:t>
                      </a:r>
                      <a:r>
                        <a:rPr lang="en-US" sz="1600" baseline="30000">
                          <a:effectLst/>
                          <a:latin typeface="Times" pitchFamily="2" charset="0"/>
                        </a:rPr>
                        <a:t>1,4,5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1.96</a:t>
                      </a:r>
                      <a:r>
                        <a:rPr lang="en-US" sz="1600" baseline="30000">
                          <a:effectLst/>
                          <a:latin typeface="Times" pitchFamily="2" charset="0"/>
                        </a:rPr>
                        <a:t>1,4,5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2.18*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2.29</a:t>
                      </a:r>
                      <a:r>
                        <a:rPr lang="en-US" sz="1600" baseline="30000" dirty="0">
                          <a:effectLst/>
                          <a:latin typeface="Times" pitchFamily="2" charset="0"/>
                        </a:rPr>
                        <a:t>2,3,4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93.51(4)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&lt; .001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&lt; .001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.01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.01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extLst>
                  <a:ext uri="{0D108BD9-81ED-4DB2-BD59-A6C34878D82A}">
                    <a16:rowId xmlns:a16="http://schemas.microsoft.com/office/drawing/2014/main" val="3099789831"/>
                  </a:ext>
                </a:extLst>
              </a:tr>
              <a:tr h="274322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u="sng" dirty="0">
                          <a:effectLst/>
                          <a:latin typeface="Times" pitchFamily="2" charset="0"/>
                        </a:rPr>
                        <a:t>Depression  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aseline="3000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aseline="300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extLst>
                  <a:ext uri="{0D108BD9-81ED-4DB2-BD59-A6C34878D82A}">
                    <a16:rowId xmlns:a16="http://schemas.microsoft.com/office/drawing/2014/main" val="3724679790"/>
                  </a:ext>
                </a:extLst>
              </a:tr>
              <a:tr h="273459">
                <a:tc gridSpan="2">
                  <a:txBody>
                    <a:bodyPr/>
                    <a:lstStyle/>
                    <a:p>
                      <a:pPr marL="231775" indent="0" algn="ctr">
                        <a:lnSpc>
                          <a:spcPct val="100000"/>
                        </a:lnSpc>
                        <a:tabLst/>
                      </a:pPr>
                      <a:r>
                        <a:rPr lang="en-US" sz="1600" i="1" dirty="0">
                          <a:effectLst/>
                          <a:latin typeface="Times" pitchFamily="2" charset="0"/>
                        </a:rPr>
                        <a:t>Mean</a:t>
                      </a:r>
                      <a:endParaRPr lang="en-US" sz="2000" i="1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hMerge="1">
                  <a:txBody>
                    <a:bodyPr/>
                    <a:lstStyle/>
                    <a:p>
                      <a:pPr marL="279400" algn="ctr">
                        <a:lnSpc>
                          <a:spcPct val="100000"/>
                        </a:lnSpc>
                      </a:pP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1.89</a:t>
                      </a:r>
                      <a:r>
                        <a:rPr lang="en-US" sz="1600" baseline="30000">
                          <a:effectLst/>
                          <a:latin typeface="Times" pitchFamily="2" charset="0"/>
                        </a:rPr>
                        <a:t>2,3,4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1.64</a:t>
                      </a:r>
                      <a:r>
                        <a:rPr lang="en-US" sz="1600" baseline="30000" dirty="0">
                          <a:effectLst/>
                          <a:latin typeface="Times" pitchFamily="2" charset="0"/>
                        </a:rPr>
                        <a:t>1,3,5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1.51*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1.71</a:t>
                      </a:r>
                      <a:r>
                        <a:rPr lang="en-US" sz="1600" baseline="30000" dirty="0">
                          <a:effectLst/>
                          <a:latin typeface="Times" pitchFamily="2" charset="0"/>
                        </a:rPr>
                        <a:t>1,3,5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1.90</a:t>
                      </a:r>
                      <a:r>
                        <a:rPr lang="en-US" sz="1600" baseline="30000" dirty="0">
                          <a:effectLst/>
                          <a:latin typeface="Times" pitchFamily="2" charset="0"/>
                        </a:rPr>
                        <a:t>2,3,4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186.88(4)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&lt; .001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&lt; .001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.02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.02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extLst>
                  <a:ext uri="{0D108BD9-81ED-4DB2-BD59-A6C34878D82A}">
                    <a16:rowId xmlns:a16="http://schemas.microsoft.com/office/drawing/2014/main" val="1091344232"/>
                  </a:ext>
                </a:extLst>
              </a:tr>
              <a:tr h="273459">
                <a:tc gridSpan="3">
                  <a:txBody>
                    <a:bodyPr/>
                    <a:lstStyle/>
                    <a:p>
                      <a:pPr marL="9525" indent="0" algn="l">
                        <a:lnSpc>
                          <a:spcPct val="100000"/>
                        </a:lnSpc>
                        <a:tabLst/>
                      </a:pPr>
                      <a:r>
                        <a:rPr lang="en-US" sz="1600" u="sng" dirty="0">
                          <a:effectLst/>
                          <a:latin typeface="Times" pitchFamily="2" charset="0"/>
                        </a:rPr>
                        <a:t>Resilient Mindset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extLst>
                  <a:ext uri="{0D108BD9-81ED-4DB2-BD59-A6C34878D82A}">
                    <a16:rowId xmlns:a16="http://schemas.microsoft.com/office/drawing/2014/main" val="2523281319"/>
                  </a:ext>
                </a:extLst>
              </a:tr>
              <a:tr h="484365">
                <a:tc gridSpan="2">
                  <a:txBody>
                    <a:bodyPr/>
                    <a:lstStyle/>
                    <a:p>
                      <a:pPr marL="447675" algn="l">
                        <a:lnSpc>
                          <a:spcPct val="100000"/>
                        </a:lnSpc>
                      </a:pPr>
                      <a:r>
                        <a:rPr lang="en-US" sz="1600" i="1" dirty="0">
                          <a:effectLst/>
                          <a:latin typeface="Times" pitchFamily="2" charset="0"/>
                        </a:rPr>
                        <a:t>Mean</a:t>
                      </a:r>
                      <a:endParaRPr lang="en-US" sz="2000" i="1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hMerge="1">
                  <a:txBody>
                    <a:bodyPr/>
                    <a:lstStyle/>
                    <a:p>
                      <a:pPr marL="447675" algn="l">
                        <a:lnSpc>
                          <a:spcPct val="100000"/>
                        </a:lnSpc>
                      </a:pP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3.80</a:t>
                      </a:r>
                      <a:r>
                        <a:rPr lang="en-US" sz="1600" baseline="30000">
                          <a:effectLst/>
                          <a:latin typeface="Times" pitchFamily="2" charset="0"/>
                        </a:rPr>
                        <a:t>5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3.75</a:t>
                      </a:r>
                      <a:r>
                        <a:rPr lang="en-US" sz="1600" baseline="30000">
                          <a:effectLst/>
                          <a:latin typeface="Times" pitchFamily="2" charset="0"/>
                        </a:rPr>
                        <a:t>5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3.80</a:t>
                      </a:r>
                      <a:r>
                        <a:rPr lang="en-US" sz="1600" baseline="30000">
                          <a:effectLst/>
                          <a:latin typeface="Times" pitchFamily="2" charset="0"/>
                        </a:rPr>
                        <a:t>4,5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3.71</a:t>
                      </a:r>
                      <a:r>
                        <a:rPr lang="en-US" sz="1600" baseline="30000" dirty="0">
                          <a:effectLst/>
                          <a:latin typeface="Times" pitchFamily="2" charset="0"/>
                        </a:rPr>
                        <a:t>3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3.66</a:t>
                      </a:r>
                      <a:r>
                        <a:rPr lang="en-US" sz="1600" baseline="30000" dirty="0">
                          <a:effectLst/>
                          <a:latin typeface="Times" pitchFamily="2" charset="0"/>
                        </a:rPr>
                        <a:t>1,2,3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26.21(4)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&lt; .001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&lt; .001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.01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.01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extLst>
                  <a:ext uri="{0D108BD9-81ED-4DB2-BD59-A6C34878D82A}">
                    <a16:rowId xmlns:a16="http://schemas.microsoft.com/office/drawing/2014/main" val="3192140641"/>
                  </a:ext>
                </a:extLst>
              </a:tr>
              <a:tr h="273459">
                <a:tc gridSpan="1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ANOVA (</a:t>
                      </a:r>
                      <a:r>
                        <a:rPr lang="en-US" sz="1600" i="1" dirty="0">
                          <a:effectLst/>
                          <a:latin typeface="Times" pitchFamily="2" charset="0"/>
                        </a:rPr>
                        <a:t>n</a:t>
                      </a: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 = 21,914)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847441"/>
                  </a:ext>
                </a:extLst>
              </a:tr>
              <a:tr h="273459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u="sng" dirty="0">
                          <a:effectLst/>
                          <a:latin typeface="Times" pitchFamily="2" charset="0"/>
                        </a:rPr>
                        <a:t>PTSD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00986765"/>
                  </a:ext>
                </a:extLst>
              </a:tr>
              <a:tr h="273459">
                <a:tc gridSpan="2">
                  <a:txBody>
                    <a:bodyPr/>
                    <a:lstStyle/>
                    <a:p>
                      <a:pPr marL="447675" algn="l">
                        <a:lnSpc>
                          <a:spcPct val="100000"/>
                        </a:lnSpc>
                      </a:pPr>
                      <a:r>
                        <a:rPr lang="en-US" sz="1600" i="1">
                          <a:effectLst/>
                          <a:latin typeface="Times" pitchFamily="2" charset="0"/>
                        </a:rPr>
                        <a:t>Mean</a:t>
                      </a:r>
                      <a:endParaRPr lang="en-US" sz="2000" i="1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hMerge="1">
                  <a:txBody>
                    <a:bodyPr/>
                    <a:lstStyle/>
                    <a:p>
                      <a:pPr marL="447675" algn="l">
                        <a:lnSpc>
                          <a:spcPct val="100000"/>
                        </a:lnSpc>
                      </a:pP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2.04*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1.66</a:t>
                      </a:r>
                      <a:r>
                        <a:rPr lang="en-US" sz="1600" baseline="30000" dirty="0">
                          <a:effectLst/>
                          <a:latin typeface="Times" pitchFamily="2" charset="0"/>
                        </a:rPr>
                        <a:t>1,3,5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1.49*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1.67</a:t>
                      </a:r>
                      <a:r>
                        <a:rPr lang="en-US" sz="1600" baseline="30000" dirty="0">
                          <a:effectLst/>
                          <a:latin typeface="Times" pitchFamily="2" charset="0"/>
                        </a:rPr>
                        <a:t>1,3,5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1.87*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150.70(4)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</a:rPr>
                        <a:t>&lt; .001</a:t>
                      </a:r>
                      <a:endParaRPr lang="en-US" sz="20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.03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  <a:latin typeface="Times" pitchFamily="2" charset="0"/>
                        </a:rPr>
                        <a:t>.03</a:t>
                      </a:r>
                      <a:endParaRPr lang="en-US" sz="20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/>
                </a:tc>
                <a:extLst>
                  <a:ext uri="{0D108BD9-81ED-4DB2-BD59-A6C34878D82A}">
                    <a16:rowId xmlns:a16="http://schemas.microsoft.com/office/drawing/2014/main" val="3035758240"/>
                  </a:ext>
                </a:extLst>
              </a:tr>
              <a:tr h="637957">
                <a:tc gridSpan="1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100" dirty="0">
                        <a:effectLst/>
                        <a:latin typeface="Times" pitchFamily="2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100" dirty="0">
                          <a:effectLst/>
                          <a:latin typeface="Times" pitchFamily="2" charset="0"/>
                        </a:rPr>
                        <a:t>A significant overall group differences was found in the MANOVA: F [3] = 65.55, Wilks’ </a:t>
                      </a:r>
                      <a:r>
                        <a:rPr lang="en-US" sz="1100" dirty="0" err="1">
                          <a:effectLst/>
                          <a:latin typeface="Times" pitchFamily="2" charset="0"/>
                        </a:rPr>
                        <a:t>Λ</a:t>
                      </a:r>
                      <a:r>
                        <a:rPr lang="en-US" sz="1100" dirty="0">
                          <a:effectLst/>
                          <a:latin typeface="Times" pitchFamily="2" charset="0"/>
                        </a:rPr>
                        <a:t> = .98, p &lt; .001, η</a:t>
                      </a:r>
                      <a:r>
                        <a:rPr lang="en-US" sz="1100" baseline="30000" dirty="0">
                          <a:effectLst/>
                          <a:latin typeface="Times" pitchFamily="2" charset="0"/>
                        </a:rPr>
                        <a:t>2 </a:t>
                      </a:r>
                      <a:r>
                        <a:rPr lang="en-US" sz="1100" dirty="0">
                          <a:effectLst/>
                          <a:latin typeface="Times" pitchFamily="2" charset="0"/>
                        </a:rPr>
                        <a:t>= 0.08.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100" dirty="0">
                          <a:effectLst/>
                          <a:latin typeface="Times" pitchFamily="2" charset="0"/>
                        </a:rPr>
                        <a:t>*Indicates profile is significantly different from all other profiles on that category.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100" dirty="0">
                          <a:effectLst/>
                          <a:latin typeface="Times" pitchFamily="2" charset="0"/>
                        </a:rPr>
                        <a:t>Number subscripts indicate which profiles significantly vary.</a:t>
                      </a:r>
                      <a:endParaRPr lang="en-US" sz="1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4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50026" marR="500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548205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8E5CBB19-0E95-AD45-89C3-BE9BD45D5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6" y="0"/>
            <a:ext cx="8437944" cy="967409"/>
          </a:xfrm>
        </p:spPr>
        <p:txBody>
          <a:bodyPr>
            <a:normAutofit/>
          </a:bodyPr>
          <a:lstStyle/>
          <a:p>
            <a:r>
              <a:rPr lang="en-US" sz="5400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Results: H2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DBB00A-BD67-0445-95A9-1759E702C9F9}"/>
              </a:ext>
            </a:extLst>
          </p:cNvPr>
          <p:cNvSpPr txBox="1"/>
          <p:nvPr/>
        </p:nvSpPr>
        <p:spPr>
          <a:xfrm>
            <a:off x="7104659" y="5407223"/>
            <a:ext cx="2039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Times" pitchFamily="2" charset="0"/>
              </a:rPr>
              <a:t>kayla-fitzke@uiowa.edu</a:t>
            </a:r>
            <a:endParaRPr lang="en-US" sz="1400" b="1" dirty="0">
              <a:latin typeface="Times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C10962A-678E-BC4F-ACF5-554060A7B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2523" y="2585495"/>
            <a:ext cx="1990846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B3BED9-C5C9-574A-9404-1200AB420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46967"/>
            <a:ext cx="685800" cy="1768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FC640DAB-8C55-A945-9B73-31B823352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685800" cy="19329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6912D0-5144-4E45-8A0F-8BB0C21578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70" y="410170"/>
            <a:ext cx="497154" cy="9415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BDE53B-D27B-0F46-A5BB-6BA3842763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87298"/>
            <a:ext cx="687350" cy="686559"/>
          </a:xfrm>
          <a:prstGeom prst="rect">
            <a:avLst/>
          </a:prstGeom>
        </p:spPr>
      </p:pic>
      <p:pic>
        <p:nvPicPr>
          <p:cNvPr id="37" name="Picture 36" descr="A drawing of a face&#10;&#10;Description automatically generated">
            <a:extLst>
              <a:ext uri="{FF2B5EF4-FFF2-40B4-BE49-F238E27FC236}">
                <a16:creationId xmlns:a16="http://schemas.microsoft.com/office/drawing/2014/main" id="{63395D61-43B0-C448-8009-4CA76A0A385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031" r="6121" b="37563"/>
          <a:stretch/>
        </p:blipFill>
        <p:spPr>
          <a:xfrm>
            <a:off x="27432" y="2488397"/>
            <a:ext cx="596899" cy="77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7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250" y="1132476"/>
            <a:ext cx="8400421" cy="451101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Army only</a:t>
            </a:r>
          </a:p>
          <a:p>
            <a:r>
              <a:rPr lang="en-US" sz="3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Rank not in data</a:t>
            </a:r>
          </a:p>
          <a:p>
            <a:r>
              <a:rPr lang="en-US" sz="3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Measure of resilience</a:t>
            </a:r>
          </a:p>
          <a:p>
            <a:r>
              <a:rPr lang="en-US" sz="3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Cross-sectional</a:t>
            </a: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365004-5285-9B4A-985D-94EE0C548E57}"/>
              </a:ext>
            </a:extLst>
          </p:cNvPr>
          <p:cNvSpPr txBox="1"/>
          <p:nvPr/>
        </p:nvSpPr>
        <p:spPr>
          <a:xfrm>
            <a:off x="7104659" y="5407223"/>
            <a:ext cx="2039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Times" pitchFamily="2" charset="0"/>
              </a:rPr>
              <a:t>kayla-fitzke@uiowa.edu</a:t>
            </a:r>
            <a:endParaRPr lang="en-US" sz="1400" b="1" dirty="0">
              <a:latin typeface="Times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89C36B1-F490-D346-905C-9681C9E57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6" y="0"/>
            <a:ext cx="8437944" cy="967409"/>
          </a:xfrm>
        </p:spPr>
        <p:txBody>
          <a:bodyPr>
            <a:normAutofit/>
          </a:bodyPr>
          <a:lstStyle/>
          <a:p>
            <a:r>
              <a:rPr lang="en-US" sz="5400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Limitations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253DC14-3472-EA4B-B6DD-97E15CB02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2523" y="2585495"/>
            <a:ext cx="1990846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27F5CE-985A-B649-9EC2-3595CFE41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46967"/>
            <a:ext cx="685800" cy="1768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A7CBE019-DCC1-7F44-8510-ADA19E98D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685800" cy="19329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F9E2DE-DFE1-744F-8741-AEB60850F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70" y="410170"/>
            <a:ext cx="497154" cy="9415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CC3EF71-B405-E44D-B6A7-51CF92E8EB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87298"/>
            <a:ext cx="687350" cy="686559"/>
          </a:xfrm>
          <a:prstGeom prst="rect">
            <a:avLst/>
          </a:prstGeom>
        </p:spPr>
      </p:pic>
      <p:pic>
        <p:nvPicPr>
          <p:cNvPr id="35" name="Picture 34" descr="A drawing of a face&#10;&#10;Description automatically generated">
            <a:extLst>
              <a:ext uri="{FF2B5EF4-FFF2-40B4-BE49-F238E27FC236}">
                <a16:creationId xmlns:a16="http://schemas.microsoft.com/office/drawing/2014/main" id="{B542160E-DBCC-8E46-94A6-B50C775DD0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031" r="6121" b="37563"/>
          <a:stretch/>
        </p:blipFill>
        <p:spPr>
          <a:xfrm>
            <a:off x="27432" y="2488397"/>
            <a:ext cx="596899" cy="77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079" y="997819"/>
            <a:ext cx="7986532" cy="499109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Majority of soldiers-in-training have generally low rates of accumulation of ACEs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Approx. 8% have high rates of cumulative ACEs </a:t>
            </a:r>
          </a:p>
          <a:p>
            <a:pPr lvl="1"/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Highest likelihood of poor mental health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Highest accumulation of ACEs ≠ highest risk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More personalized identification of risk</a:t>
            </a:r>
          </a:p>
          <a:p>
            <a:pPr marL="457200" lvl="1" indent="0">
              <a:buNone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FAC220-B98C-2C40-9EB3-E7DB45620E5D}"/>
              </a:ext>
            </a:extLst>
          </p:cNvPr>
          <p:cNvSpPr txBox="1"/>
          <p:nvPr/>
        </p:nvSpPr>
        <p:spPr>
          <a:xfrm>
            <a:off x="7104659" y="5407223"/>
            <a:ext cx="2039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Times" pitchFamily="2" charset="0"/>
              </a:rPr>
              <a:t>kayla-fitzke@uiowa.edu</a:t>
            </a:r>
            <a:endParaRPr lang="en-US" sz="1400" b="1" dirty="0">
              <a:latin typeface="Times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84ACB19-AC1B-5840-A056-A879CD181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6" y="0"/>
            <a:ext cx="8437944" cy="967409"/>
          </a:xfrm>
        </p:spPr>
        <p:txBody>
          <a:bodyPr>
            <a:normAutofit/>
          </a:bodyPr>
          <a:lstStyle/>
          <a:p>
            <a:r>
              <a:rPr lang="en-US" sz="5400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Take Home Message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E8A1618-8DB3-A14C-BCAD-0344E4AA6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2523" y="2585495"/>
            <a:ext cx="1990846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6E1002-6E97-9143-8D8F-D1A6A8FE8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46967"/>
            <a:ext cx="685800" cy="1768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C621D80A-790E-2641-89B3-A1B4D3DB1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685800" cy="19329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85D447-9CC0-BE4E-A1AC-09913307CE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70" y="410170"/>
            <a:ext cx="497154" cy="9415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A0874D8-70A1-6847-B260-92047A57D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87298"/>
            <a:ext cx="687350" cy="686559"/>
          </a:xfrm>
          <a:prstGeom prst="rect">
            <a:avLst/>
          </a:prstGeom>
        </p:spPr>
      </p:pic>
      <p:pic>
        <p:nvPicPr>
          <p:cNvPr id="35" name="Picture 34" descr="A drawing of a face&#10;&#10;Description automatically generated">
            <a:extLst>
              <a:ext uri="{FF2B5EF4-FFF2-40B4-BE49-F238E27FC236}">
                <a16:creationId xmlns:a16="http://schemas.microsoft.com/office/drawing/2014/main" id="{89ACC8CC-5413-964D-954B-5384C4FCEF6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031" r="6121" b="37563"/>
          <a:stretch/>
        </p:blipFill>
        <p:spPr>
          <a:xfrm>
            <a:off x="27432" y="2488397"/>
            <a:ext cx="596899" cy="77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1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9205" y="1271734"/>
            <a:ext cx="8439420" cy="470742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Early intervention &amp; mission readiness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ACEs may have ramifications for long-term physical &amp; mental health 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Higher prevalence among service members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Alternate option for assessment; avoids stigma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ts val="0"/>
              </a:spcBef>
            </a:pP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3929" y="4605067"/>
            <a:ext cx="83554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U.S. Department of Defense, 2014</a:t>
            </a:r>
          </a:p>
          <a:p>
            <a:pPr marL="120650" indent="-111125"/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Campbell, Walker, &amp; </a:t>
            </a:r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Egede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, 2016; </a:t>
            </a:r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Felitti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et al., 1998; </a:t>
            </a:r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Hovens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Giltav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, &amp; </a:t>
            </a:r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Penninx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, 2017; Hughes et al., 2017; </a:t>
            </a:r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Nikulina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Widom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, &amp; </a:t>
            </a:r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Czaja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, 2011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Blosnich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Dichter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Cerulli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, Batten, &amp; </a:t>
            </a:r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Bossarte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, 2014; </a:t>
            </a:r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Katon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et al., 2015  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Hoge et al., 2004 </a:t>
            </a:r>
            <a:endParaRPr lang="en-US" sz="1400" i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288A32-B231-F64E-AC21-2A2F944F3D35}"/>
              </a:ext>
            </a:extLst>
          </p:cNvPr>
          <p:cNvSpPr txBox="1"/>
          <p:nvPr/>
        </p:nvSpPr>
        <p:spPr>
          <a:xfrm>
            <a:off x="7114277" y="5407223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Times" pitchFamily="2" charset="0"/>
              </a:rPr>
              <a:t>kayla-fitzke@uiowa.edu</a:t>
            </a:r>
            <a:endParaRPr lang="en-US" sz="1400" b="1" dirty="0">
              <a:latin typeface="Times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653FD9-7486-D241-B510-DD1DF4E63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2523" y="2585495"/>
            <a:ext cx="1990846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96C90E-2E43-8145-85B7-48057DC2C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46967"/>
            <a:ext cx="685800" cy="1768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64163CBC-763C-5C49-8F4C-3271A739B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685800" cy="19329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A57553-43EE-3945-A217-BCD09F32F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70" y="410170"/>
            <a:ext cx="497154" cy="9415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A3E0B6-A24C-A642-BFAC-4A50B36CB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87298"/>
            <a:ext cx="687350" cy="686559"/>
          </a:xfrm>
          <a:prstGeom prst="rect">
            <a:avLst/>
          </a:prstGeom>
        </p:spPr>
      </p:pic>
      <p:pic>
        <p:nvPicPr>
          <p:cNvPr id="26" name="Picture 25" descr="A drawing of a face&#10;&#10;Description automatically generated">
            <a:extLst>
              <a:ext uri="{FF2B5EF4-FFF2-40B4-BE49-F238E27FC236}">
                <a16:creationId xmlns:a16="http://schemas.microsoft.com/office/drawing/2014/main" id="{2646326A-6080-114C-BAB9-83EFF575DB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031" r="6121" b="37563"/>
          <a:stretch/>
        </p:blipFill>
        <p:spPr>
          <a:xfrm>
            <a:off x="27432" y="2488397"/>
            <a:ext cx="596899" cy="774701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15A4D709-BAEC-6849-9D57-77F654233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6" y="0"/>
            <a:ext cx="8437944" cy="967409"/>
          </a:xfrm>
        </p:spPr>
        <p:txBody>
          <a:bodyPr>
            <a:normAutofit/>
          </a:bodyPr>
          <a:lstStyle/>
          <a:p>
            <a:r>
              <a:rPr lang="en-US" sz="5400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Identifying Risk: ACEs</a:t>
            </a:r>
          </a:p>
        </p:txBody>
      </p:sp>
    </p:spTree>
    <p:extLst>
      <p:ext uri="{BB962C8B-B14F-4D97-AF65-F5344CB8AC3E}">
        <p14:creationId xmlns:p14="http://schemas.microsoft.com/office/powerpoint/2010/main" val="368249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C6DDD7D-FFC2-4983-99A4-E806EF9B7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80" y="1101657"/>
            <a:ext cx="8440341" cy="45233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Stress Process Framework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430338" lvl="1" indent="-103028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RQ1: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Are there distinct profiles of ACEs among soldiers-in-training?</a:t>
            </a:r>
          </a:p>
          <a:p>
            <a:pPr marL="1430338" lvl="1" indent="-103028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RQ2: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Who are the most at-risk soldiers-in-training?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86475A-36A5-914B-8E06-B1B57A301029}"/>
              </a:ext>
            </a:extLst>
          </p:cNvPr>
          <p:cNvSpPr/>
          <p:nvPr/>
        </p:nvSpPr>
        <p:spPr>
          <a:xfrm>
            <a:off x="763929" y="5338222"/>
            <a:ext cx="8343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Pearlin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et al., 1981; </a:t>
            </a:r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Pearlin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, 1989, 2010</a:t>
            </a:r>
            <a:endParaRPr lang="en-US" sz="1400" i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63200D-C84C-8148-8E7C-91F62167D7EB}"/>
              </a:ext>
            </a:extLst>
          </p:cNvPr>
          <p:cNvSpPr txBox="1"/>
          <p:nvPr/>
        </p:nvSpPr>
        <p:spPr>
          <a:xfrm>
            <a:off x="7114277" y="5407223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Times" pitchFamily="2" charset="0"/>
              </a:rPr>
              <a:t>kayla-fitzke@uiowa.edu</a:t>
            </a:r>
            <a:endParaRPr lang="en-US" sz="1400" b="1" dirty="0">
              <a:latin typeface="Times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5DB4AB5-C023-D046-9884-B434C085B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2523" y="2585495"/>
            <a:ext cx="1990846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000111-1477-6645-BA22-D3E9B786B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46967"/>
            <a:ext cx="685800" cy="1768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51AB1B97-A54F-BF40-B168-78BFED927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685800" cy="19329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3012DB-1E19-5849-850D-F4AD173EB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70" y="410170"/>
            <a:ext cx="497154" cy="9415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EBB5908-2F0D-5046-9C78-EFB03CF0CA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87298"/>
            <a:ext cx="687350" cy="686559"/>
          </a:xfrm>
          <a:prstGeom prst="rect">
            <a:avLst/>
          </a:prstGeom>
        </p:spPr>
      </p:pic>
      <p:pic>
        <p:nvPicPr>
          <p:cNvPr id="30" name="Picture 29" descr="A drawing of a face&#10;&#10;Description automatically generated">
            <a:extLst>
              <a:ext uri="{FF2B5EF4-FFF2-40B4-BE49-F238E27FC236}">
                <a16:creationId xmlns:a16="http://schemas.microsoft.com/office/drawing/2014/main" id="{BE88E421-2187-F344-BC77-653EB0B85D7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031" r="6121" b="37563"/>
          <a:stretch/>
        </p:blipFill>
        <p:spPr>
          <a:xfrm>
            <a:off x="27432" y="2488397"/>
            <a:ext cx="596899" cy="774701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AD35B93E-8DE5-F04B-A1B6-EA9FD49F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6" y="0"/>
            <a:ext cx="8437944" cy="967409"/>
          </a:xfrm>
        </p:spPr>
        <p:txBody>
          <a:bodyPr>
            <a:normAutofit/>
          </a:bodyPr>
          <a:lstStyle/>
          <a:p>
            <a:r>
              <a:rPr lang="en-US" sz="5400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Current Study</a:t>
            </a:r>
          </a:p>
        </p:txBody>
      </p:sp>
    </p:spTree>
    <p:extLst>
      <p:ext uri="{BB962C8B-B14F-4D97-AF65-F5344CB8AC3E}">
        <p14:creationId xmlns:p14="http://schemas.microsoft.com/office/powerpoint/2010/main" val="137578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056" y="0"/>
            <a:ext cx="8437944" cy="967409"/>
          </a:xfrm>
        </p:spPr>
        <p:txBody>
          <a:bodyPr>
            <a:normAutofit/>
          </a:bodyPr>
          <a:lstStyle/>
          <a:p>
            <a:r>
              <a:rPr lang="en-US" sz="5400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Analytic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780" y="967409"/>
            <a:ext cx="8403220" cy="454802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Army STARRS NSS Component</a:t>
            </a:r>
          </a:p>
          <a:p>
            <a:pPr marL="457200" lvl="1" indent="0">
              <a:buNone/>
            </a:pPr>
            <a:r>
              <a:rPr lang="en-US" sz="3600" i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= 30,836 soldiers-in-training </a:t>
            </a:r>
          </a:p>
          <a:p>
            <a:pPr lvl="2"/>
            <a:r>
              <a:rPr lang="en-US" sz="32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Weighted </a:t>
            </a:r>
          </a:p>
          <a:p>
            <a:pPr lvl="2"/>
            <a:r>
              <a:rPr lang="en-US" sz="32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Ages 18-25 (M = 19.9)</a:t>
            </a:r>
          </a:p>
          <a:p>
            <a:pPr lvl="2"/>
            <a:r>
              <a:rPr lang="en-US" sz="32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Majority male (83%) and White (73%)</a:t>
            </a:r>
          </a:p>
          <a:p>
            <a:pPr lvl="2"/>
            <a:r>
              <a:rPr lang="en-US" sz="32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89% never married, 10% married, 1% divorced or separated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BF22-D4D5-41F9-A93C-F532AA667C14}"/>
              </a:ext>
            </a:extLst>
          </p:cNvPr>
          <p:cNvSpPr/>
          <p:nvPr/>
        </p:nvSpPr>
        <p:spPr>
          <a:xfrm>
            <a:off x="789417" y="5345668"/>
            <a:ext cx="62968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Ursano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, Stein, Kessler, &amp; </a:t>
            </a:r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Heeringa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, 2015 </a:t>
            </a:r>
          </a:p>
          <a:p>
            <a:endParaRPr lang="en-US" sz="1400" dirty="0">
              <a:solidFill>
                <a:srgbClr val="000000"/>
              </a:solidFill>
              <a:latin typeface="Times New Roman" charset="0"/>
              <a:ea typeface="ＭＳ 明朝" charset="-128"/>
            </a:endParaRPr>
          </a:p>
          <a:p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</a:t>
            </a:r>
            <a:endParaRPr lang="en-US" sz="1400" i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1B2A0C-F1C1-1243-A81F-D89E74BDC44D}"/>
              </a:ext>
            </a:extLst>
          </p:cNvPr>
          <p:cNvSpPr txBox="1"/>
          <p:nvPr/>
        </p:nvSpPr>
        <p:spPr>
          <a:xfrm>
            <a:off x="7104659" y="5407223"/>
            <a:ext cx="2039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Times" pitchFamily="2" charset="0"/>
              </a:rPr>
              <a:t>kayla-fitzke@uiowa.edu</a:t>
            </a:r>
            <a:endParaRPr lang="en-US" sz="1400" b="1" dirty="0">
              <a:latin typeface="Times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29444A-385A-EE45-9F22-7C227A087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2523" y="2585495"/>
            <a:ext cx="1990846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D66323-C51C-D24B-A6E7-DD03E7AAF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46967"/>
            <a:ext cx="685800" cy="1768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B9A605F1-7688-AC4E-8C51-8AED4277F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685800" cy="19329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2E11CC-5CC6-5343-89E2-03E59B44C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70" y="410170"/>
            <a:ext cx="497154" cy="9415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2934C33-E493-BF46-A55D-D7A6E90F1D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87298"/>
            <a:ext cx="687350" cy="686559"/>
          </a:xfrm>
          <a:prstGeom prst="rect">
            <a:avLst/>
          </a:prstGeom>
        </p:spPr>
      </p:pic>
      <p:pic>
        <p:nvPicPr>
          <p:cNvPr id="26" name="Picture 25" descr="A drawing of a face&#10;&#10;Description automatically generated">
            <a:extLst>
              <a:ext uri="{FF2B5EF4-FFF2-40B4-BE49-F238E27FC236}">
                <a16:creationId xmlns:a16="http://schemas.microsoft.com/office/drawing/2014/main" id="{C64F4B2E-D004-A44B-A7F0-24BAEAD6389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031" r="6121" b="37563"/>
          <a:stretch/>
        </p:blipFill>
        <p:spPr>
          <a:xfrm>
            <a:off x="27432" y="2488397"/>
            <a:ext cx="596899" cy="77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4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6767C3-D65B-42C7-A325-B0C36CDEF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777690"/>
            <a:ext cx="8580698" cy="1538790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Times New Roman" charset="0"/>
                <a:ea typeface="Times New Roman" charset="0"/>
                <a:cs typeface="Times New Roman" charset="0"/>
              </a:rPr>
              <a:t>ACEs</a:t>
            </a:r>
          </a:p>
          <a:p>
            <a:pPr lvl="1"/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Items: ACEs Study, WHO CIDI, &amp; STARRS</a:t>
            </a:r>
          </a:p>
          <a:p>
            <a:pPr marL="914400" lvl="2" indent="0">
              <a:buNone/>
            </a:pPr>
            <a:endParaRPr lang="en-US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118A9C-505E-7543-88CA-2209FA82DB7B}"/>
              </a:ext>
            </a:extLst>
          </p:cNvPr>
          <p:cNvSpPr/>
          <p:nvPr/>
        </p:nvSpPr>
        <p:spPr>
          <a:xfrm>
            <a:off x="643720" y="5407223"/>
            <a:ext cx="8459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Anda et al., 2006; </a:t>
            </a:r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Felitti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et al., 1998; Kessler &amp; </a:t>
            </a:r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Ustun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, 2004  </a:t>
            </a:r>
            <a:endParaRPr lang="en-US" sz="1400" i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BE47578-B560-F54C-A889-B3B72638B7DC}"/>
              </a:ext>
            </a:extLst>
          </p:cNvPr>
          <p:cNvSpPr txBox="1">
            <a:spLocks/>
          </p:cNvSpPr>
          <p:nvPr/>
        </p:nvSpPr>
        <p:spPr>
          <a:xfrm>
            <a:off x="258202" y="1969905"/>
            <a:ext cx="8627596" cy="3193399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SES Challenges</a:t>
            </a:r>
          </a:p>
          <a:p>
            <a:pPr lvl="2"/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Neglect</a:t>
            </a:r>
          </a:p>
          <a:p>
            <a:pPr lvl="2"/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Sexual Trauma</a:t>
            </a:r>
          </a:p>
          <a:p>
            <a:pPr lvl="2"/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Exposure to Violence </a:t>
            </a:r>
          </a:p>
          <a:p>
            <a:pPr lvl="2"/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2"/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914400" lvl="2" indent="0">
              <a:buNone/>
            </a:pP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2"/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Emotional Trauma</a:t>
            </a:r>
          </a:p>
          <a:p>
            <a:pPr lvl="2"/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Parental Absence</a:t>
            </a:r>
          </a:p>
          <a:p>
            <a:pPr lvl="2"/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Impaired Parenting</a:t>
            </a:r>
          </a:p>
          <a:p>
            <a:pPr lvl="2"/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Removal from Home</a:t>
            </a:r>
          </a:p>
          <a:p>
            <a:pPr marL="914400" lvl="2" indent="0">
              <a:buFont typeface="Arial"/>
              <a:buNone/>
            </a:pP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A390BF-01EC-B94E-8A8A-CA0498775D8E}"/>
              </a:ext>
            </a:extLst>
          </p:cNvPr>
          <p:cNvSpPr txBox="1"/>
          <p:nvPr/>
        </p:nvSpPr>
        <p:spPr>
          <a:xfrm>
            <a:off x="7104659" y="5407223"/>
            <a:ext cx="2039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Times" pitchFamily="2" charset="0"/>
              </a:rPr>
              <a:t>kayla-fitzke@uiowa.edu</a:t>
            </a:r>
            <a:endParaRPr lang="en-US" sz="1400" b="1" dirty="0">
              <a:latin typeface="Times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6D8C070-26A6-E545-87CE-000B6A42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6" y="0"/>
            <a:ext cx="8437944" cy="967409"/>
          </a:xfrm>
        </p:spPr>
        <p:txBody>
          <a:bodyPr>
            <a:normAutofit/>
          </a:bodyPr>
          <a:lstStyle/>
          <a:p>
            <a:r>
              <a:rPr lang="en-US" sz="5400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Measures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1BEF3F7-9A3F-EB4B-B350-66CD1C3E1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2523" y="2585495"/>
            <a:ext cx="1990846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D08D7E-E50A-D542-BC34-385F79AF6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46967"/>
            <a:ext cx="685800" cy="1768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94DA5F83-3E14-164D-9B7A-266CA54B0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685800" cy="19329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CC23CE-8892-C543-9BD0-E27E996920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70" y="410170"/>
            <a:ext cx="497154" cy="9415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47BCF0-3E07-B74D-AABD-0A0DBD149C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87298"/>
            <a:ext cx="687350" cy="686559"/>
          </a:xfrm>
          <a:prstGeom prst="rect">
            <a:avLst/>
          </a:prstGeom>
        </p:spPr>
      </p:pic>
      <p:pic>
        <p:nvPicPr>
          <p:cNvPr id="30" name="Picture 29" descr="A drawing of a face&#10;&#10;Description automatically generated">
            <a:extLst>
              <a:ext uri="{FF2B5EF4-FFF2-40B4-BE49-F238E27FC236}">
                <a16:creationId xmlns:a16="http://schemas.microsoft.com/office/drawing/2014/main" id="{28B86D0C-1D7A-0A44-849B-4CCA687854F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031" r="6121" b="37563"/>
          <a:stretch/>
        </p:blipFill>
        <p:spPr>
          <a:xfrm>
            <a:off x="27432" y="2488397"/>
            <a:ext cx="596899" cy="77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3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6767C3-D65B-42C7-A325-B0C36CDEF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05" y="777690"/>
            <a:ext cx="8601734" cy="5216548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Times New Roman" charset="0"/>
                <a:ea typeface="Times New Roman" charset="0"/>
                <a:cs typeface="Times New Roman" charset="0"/>
              </a:rPr>
              <a:t>Mental Health</a:t>
            </a:r>
          </a:p>
          <a:p>
            <a:pPr lvl="1"/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GAD (</a:t>
            </a:r>
            <a:r>
              <a:rPr lang="el-GR" sz="3000" dirty="0">
                <a:latin typeface="Times New Roman" charset="0"/>
                <a:ea typeface="Times New Roman" charset="0"/>
                <a:cs typeface="Times New Roman" charset="0"/>
              </a:rPr>
              <a:t>α = .90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l-GR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&amp; MDE (</a:t>
            </a:r>
            <a:r>
              <a:rPr lang="el-GR" sz="3000" dirty="0">
                <a:latin typeface="Times New Roman" charset="0"/>
                <a:ea typeface="Times New Roman" charset="0"/>
                <a:cs typeface="Times New Roman" charset="0"/>
              </a:rPr>
              <a:t>α = .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87): WHO CIDI Screening Scales </a:t>
            </a:r>
          </a:p>
          <a:p>
            <a:pPr lvl="1"/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PTSD: PCL-6 (</a:t>
            </a:r>
            <a:r>
              <a:rPr lang="el-GR" sz="3000" dirty="0">
                <a:latin typeface="Times New Roman" charset="0"/>
                <a:ea typeface="Times New Roman" charset="0"/>
                <a:cs typeface="Times New Roman" charset="0"/>
              </a:rPr>
              <a:t>α = .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77)</a:t>
            </a:r>
            <a:r>
              <a:rPr lang="el-GR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400" b="1" dirty="0">
                <a:latin typeface="Times New Roman" charset="0"/>
                <a:ea typeface="Times New Roman" charset="0"/>
                <a:cs typeface="Times New Roman" charset="0"/>
              </a:rPr>
              <a:t>Resilient Mindset</a:t>
            </a:r>
          </a:p>
          <a:p>
            <a:pPr lvl="1"/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8 items (</a:t>
            </a:r>
            <a:r>
              <a:rPr lang="el-GR" sz="3000" dirty="0">
                <a:latin typeface="Times New Roman" charset="0"/>
                <a:ea typeface="Times New Roman" charset="0"/>
                <a:cs typeface="Times New Roman" charset="0"/>
              </a:rPr>
              <a:t>α = .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74)</a:t>
            </a:r>
            <a:r>
              <a:rPr lang="el-GR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from STARRS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118A9C-505E-7543-88CA-2209FA82DB7B}"/>
              </a:ext>
            </a:extLst>
          </p:cNvPr>
          <p:cNvSpPr/>
          <p:nvPr/>
        </p:nvSpPr>
        <p:spPr>
          <a:xfrm>
            <a:off x="810228" y="5016526"/>
            <a:ext cx="62503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Bliese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et al., 2008; Kessler &amp; </a:t>
            </a:r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Ustun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, 2004; Weathers et al., 1993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Adkins &amp; Parker 1996; Frost et al., 1996; Joiner 2005; </a:t>
            </a:r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Magid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&amp; Colder, 2007; </a:t>
            </a:r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Scheier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et al., 1994; Whiteside &amp; </a:t>
            </a:r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Lynma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, 2001; Van Orden et al., 2008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FACA05-1C69-5B4B-B3B5-8114F8B1DCEB}"/>
              </a:ext>
            </a:extLst>
          </p:cNvPr>
          <p:cNvSpPr txBox="1"/>
          <p:nvPr/>
        </p:nvSpPr>
        <p:spPr>
          <a:xfrm>
            <a:off x="7114277" y="5404329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Times" pitchFamily="2" charset="0"/>
              </a:rPr>
              <a:t>kayla-fitzke@uiowa.edu</a:t>
            </a:r>
            <a:endParaRPr lang="en-US" sz="1400" b="1" dirty="0">
              <a:latin typeface="Times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E5C23C8-753C-C44E-A555-775E0993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6" y="0"/>
            <a:ext cx="8437944" cy="967409"/>
          </a:xfrm>
        </p:spPr>
        <p:txBody>
          <a:bodyPr>
            <a:normAutofit/>
          </a:bodyPr>
          <a:lstStyle/>
          <a:p>
            <a:r>
              <a:rPr lang="en-US" sz="5400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Measures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3A32CFC-C8EE-1B48-91CF-1A44E1F01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2523" y="2585495"/>
            <a:ext cx="1990846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E9308B-3CD0-B64A-8264-3E1FF63C6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46967"/>
            <a:ext cx="685800" cy="1768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E6790BE5-CE47-0F48-ACC4-C3CCDC831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685800" cy="19329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CAF68C-4CBC-1E41-ACD3-F12F0A932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70" y="410170"/>
            <a:ext cx="497154" cy="9415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2499523-2011-204D-9DDC-8F0E0D2940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87298"/>
            <a:ext cx="687350" cy="686559"/>
          </a:xfrm>
          <a:prstGeom prst="rect">
            <a:avLst/>
          </a:prstGeom>
        </p:spPr>
      </p:pic>
      <p:pic>
        <p:nvPicPr>
          <p:cNvPr id="37" name="Picture 36" descr="A drawing of a face&#10;&#10;Description automatically generated">
            <a:extLst>
              <a:ext uri="{FF2B5EF4-FFF2-40B4-BE49-F238E27FC236}">
                <a16:creationId xmlns:a16="http://schemas.microsoft.com/office/drawing/2014/main" id="{818FAF4D-1442-5E40-84D5-1BEAC3F6476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031" r="6121" b="37563"/>
          <a:stretch/>
        </p:blipFill>
        <p:spPr>
          <a:xfrm>
            <a:off x="27432" y="2488397"/>
            <a:ext cx="596899" cy="77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3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A497144A-FFF4-4DDB-A19C-858B2C680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79" y="915942"/>
            <a:ext cx="8524043" cy="46482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 statistics &amp; correlations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Series of latent profile analyses (LPA)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FIML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AIC, BIC, SABIC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Latent profile probabilities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MANOVA &amp; ANOVA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58C1B5-73E8-0C49-B3FC-FF41B5DCF0E7}"/>
              </a:ext>
            </a:extLst>
          </p:cNvPr>
          <p:cNvSpPr txBox="1"/>
          <p:nvPr/>
        </p:nvSpPr>
        <p:spPr>
          <a:xfrm>
            <a:off x="7114277" y="5407223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Times" pitchFamily="2" charset="0"/>
              </a:rPr>
              <a:t>kayla-fitzke@uiowa.edu</a:t>
            </a:r>
            <a:endParaRPr lang="en-US" sz="1400" b="1" dirty="0">
              <a:latin typeface="Times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1EEFBFA-1B50-2A42-ADED-05AF2CB4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6" y="0"/>
            <a:ext cx="8437944" cy="967409"/>
          </a:xfrm>
        </p:spPr>
        <p:txBody>
          <a:bodyPr>
            <a:normAutofit/>
          </a:bodyPr>
          <a:lstStyle/>
          <a:p>
            <a:r>
              <a:rPr lang="en-US" sz="5400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Analysis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D5FFFDD-3176-8142-8C03-4FDC06A3B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2523" y="2585495"/>
            <a:ext cx="1990846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B39E61-100B-A846-9D2B-102A698DF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46967"/>
            <a:ext cx="685800" cy="1768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52385E8A-D791-E042-8346-E7F5062A4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685800" cy="19329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EEA077-7737-8C42-8C79-2ED6F2997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70" y="410170"/>
            <a:ext cx="497154" cy="9415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FDB6ED4-AF50-1E49-AF57-15C4C6D10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87298"/>
            <a:ext cx="687350" cy="686559"/>
          </a:xfrm>
          <a:prstGeom prst="rect">
            <a:avLst/>
          </a:prstGeom>
        </p:spPr>
      </p:pic>
      <p:pic>
        <p:nvPicPr>
          <p:cNvPr id="34" name="Picture 33" descr="A drawing of a face&#10;&#10;Description automatically generated">
            <a:extLst>
              <a:ext uri="{FF2B5EF4-FFF2-40B4-BE49-F238E27FC236}">
                <a16:creationId xmlns:a16="http://schemas.microsoft.com/office/drawing/2014/main" id="{9C6D4CBC-8298-CA48-BC6D-3F215ED187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031" r="6121" b="37563"/>
          <a:stretch/>
        </p:blipFill>
        <p:spPr>
          <a:xfrm>
            <a:off x="27432" y="2488397"/>
            <a:ext cx="596899" cy="77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9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C554B22-8C86-9841-8BDF-09E7B5357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20415"/>
              </p:ext>
            </p:extLst>
          </p:nvPr>
        </p:nvGraphicFramePr>
        <p:xfrm>
          <a:off x="868101" y="1018574"/>
          <a:ext cx="8079129" cy="419003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42844">
                  <a:extLst>
                    <a:ext uri="{9D8B030D-6E8A-4147-A177-3AD203B41FA5}">
                      <a16:colId xmlns:a16="http://schemas.microsoft.com/office/drawing/2014/main" val="3797940061"/>
                    </a:ext>
                  </a:extLst>
                </a:gridCol>
                <a:gridCol w="1076915">
                  <a:extLst>
                    <a:ext uri="{9D8B030D-6E8A-4147-A177-3AD203B41FA5}">
                      <a16:colId xmlns:a16="http://schemas.microsoft.com/office/drawing/2014/main" val="1461492961"/>
                    </a:ext>
                  </a:extLst>
                </a:gridCol>
                <a:gridCol w="1076915">
                  <a:extLst>
                    <a:ext uri="{9D8B030D-6E8A-4147-A177-3AD203B41FA5}">
                      <a16:colId xmlns:a16="http://schemas.microsoft.com/office/drawing/2014/main" val="239589180"/>
                    </a:ext>
                  </a:extLst>
                </a:gridCol>
                <a:gridCol w="1114050">
                  <a:extLst>
                    <a:ext uri="{9D8B030D-6E8A-4147-A177-3AD203B41FA5}">
                      <a16:colId xmlns:a16="http://schemas.microsoft.com/office/drawing/2014/main" val="2677960065"/>
                    </a:ext>
                  </a:extLst>
                </a:gridCol>
                <a:gridCol w="575593">
                  <a:extLst>
                    <a:ext uri="{9D8B030D-6E8A-4147-A177-3AD203B41FA5}">
                      <a16:colId xmlns:a16="http://schemas.microsoft.com/office/drawing/2014/main" val="913854841"/>
                    </a:ext>
                  </a:extLst>
                </a:gridCol>
                <a:gridCol w="3592812">
                  <a:extLst>
                    <a:ext uri="{9D8B030D-6E8A-4147-A177-3AD203B41FA5}">
                      <a16:colId xmlns:a16="http://schemas.microsoft.com/office/drawing/2014/main" val="1286391878"/>
                    </a:ext>
                  </a:extLst>
                </a:gridCol>
              </a:tblGrid>
              <a:tr h="321688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effectLst/>
                          <a:latin typeface="Times" pitchFamily="2" charset="0"/>
                        </a:rPr>
                        <a:t>Latent Profile Solution Fit Indices </a:t>
                      </a:r>
                      <a:endParaRPr lang="en-US" sz="1800" b="1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368962"/>
                  </a:ext>
                </a:extLst>
              </a:tr>
              <a:tr h="3216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 Prof.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AIC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BIC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SABIC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Ent.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Profile Size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505627"/>
                  </a:ext>
                </a:extLst>
              </a:tr>
              <a:tr h="3438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1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424703.59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434836.97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424786.12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1 = (100%)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086499"/>
                  </a:ext>
                </a:extLst>
              </a:tr>
              <a:tr h="4018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2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350210.48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350418.89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350339.44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1.00</a:t>
                      </a:r>
                      <a:endParaRPr lang="en-US" sz="18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1 = (5%); 2 = (95%)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66478"/>
                  </a:ext>
                </a:extLst>
              </a:tr>
              <a:tr h="7353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3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304368.95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304652.39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304544.34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  .98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1 = (5%); 2 = (13%); 3 = (82%)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156387"/>
                  </a:ext>
                </a:extLst>
              </a:tr>
              <a:tr h="7249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4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286570.57</a:t>
                      </a:r>
                      <a:endParaRPr lang="en-US" sz="18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286929.04</a:t>
                      </a:r>
                      <a:endParaRPr lang="en-US" sz="18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286792.39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  .98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1 = (78%); 2 = (6%); 3 = (5%);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4 = (11%)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92650"/>
                  </a:ext>
                </a:extLst>
              </a:tr>
              <a:tr h="728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i="0" dirty="0">
                          <a:solidFill>
                            <a:srgbClr val="A71B33"/>
                          </a:solidFill>
                          <a:effectLst/>
                          <a:latin typeface="Times" pitchFamily="2" charset="0"/>
                        </a:rPr>
                        <a:t>5</a:t>
                      </a:r>
                      <a:endParaRPr lang="en-US" sz="1800" i="0" dirty="0">
                        <a:solidFill>
                          <a:srgbClr val="A71B33"/>
                        </a:solidFill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i="0" dirty="0">
                          <a:solidFill>
                            <a:srgbClr val="A71B33"/>
                          </a:solidFill>
                          <a:effectLst/>
                          <a:latin typeface="Times" pitchFamily="2" charset="0"/>
                        </a:rPr>
                        <a:t>234195.83</a:t>
                      </a:r>
                      <a:endParaRPr lang="en-US" sz="1800" i="0" dirty="0">
                        <a:solidFill>
                          <a:srgbClr val="A71B33"/>
                        </a:solidFill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i="0" dirty="0">
                          <a:solidFill>
                            <a:srgbClr val="A71B33"/>
                          </a:solidFill>
                          <a:effectLst/>
                          <a:latin typeface="Times" pitchFamily="2" charset="0"/>
                        </a:rPr>
                        <a:t>234629.32</a:t>
                      </a:r>
                      <a:endParaRPr lang="en-US" sz="1800" i="0" dirty="0">
                        <a:solidFill>
                          <a:srgbClr val="A71B33"/>
                        </a:solidFill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i="0">
                          <a:solidFill>
                            <a:srgbClr val="A71B33"/>
                          </a:solidFill>
                          <a:effectLst/>
                          <a:latin typeface="Times" pitchFamily="2" charset="0"/>
                        </a:rPr>
                        <a:t>234464.07</a:t>
                      </a:r>
                      <a:endParaRPr lang="en-US" sz="1800" i="0">
                        <a:solidFill>
                          <a:srgbClr val="A71B33"/>
                        </a:solidFill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i="0" dirty="0">
                          <a:solidFill>
                            <a:srgbClr val="A71B33"/>
                          </a:solidFill>
                          <a:effectLst/>
                          <a:latin typeface="Times" pitchFamily="2" charset="0"/>
                        </a:rPr>
                        <a:t>1.00</a:t>
                      </a:r>
                      <a:endParaRPr lang="en-US" sz="1800" i="0" dirty="0">
                        <a:solidFill>
                          <a:srgbClr val="A71B33"/>
                        </a:solidFill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>
                          <a:solidFill>
                            <a:srgbClr val="A71B33"/>
                          </a:solidFill>
                          <a:effectLst/>
                          <a:latin typeface="Times" pitchFamily="2" charset="0"/>
                        </a:rPr>
                        <a:t>1 = (2%); 2 = (3%); 3 = (81%);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>
                          <a:solidFill>
                            <a:srgbClr val="A71B33"/>
                          </a:solidFill>
                          <a:effectLst/>
                          <a:latin typeface="Times" pitchFamily="2" charset="0"/>
                        </a:rPr>
                        <a:t>4 = (8%); 5 = (6%)</a:t>
                      </a:r>
                      <a:endParaRPr lang="en-US" sz="1800" i="0" dirty="0">
                        <a:solidFill>
                          <a:srgbClr val="A71B33"/>
                        </a:solidFill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205289"/>
                  </a:ext>
                </a:extLst>
              </a:tr>
              <a:tr h="6122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6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207337.42</a:t>
                      </a:r>
                      <a:endParaRPr lang="en-US" sz="18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207845.95</a:t>
                      </a:r>
                      <a:endParaRPr lang="en-US" sz="180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207652.09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1.00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1 = (4%); 2 = (3%); 3 = (&lt; 1%);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4 = (89%)</a:t>
                      </a:r>
                      <a:r>
                        <a:rPr lang="en-US" sz="1800" dirty="0">
                          <a:effectLst/>
                          <a:latin typeface="Times" pitchFamily="2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5 = (2%)</a:t>
                      </a:r>
                      <a:r>
                        <a:rPr lang="en-US" sz="1800" dirty="0">
                          <a:effectLst/>
                          <a:latin typeface="Times" pitchFamily="2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 6 = (1%)</a:t>
                      </a:r>
                      <a:endParaRPr lang="en-US" sz="1800" dirty="0">
                        <a:effectLst/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41106" marR="4110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665246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BD42EE4-6D1F-8140-AE10-07531A583A68}"/>
              </a:ext>
            </a:extLst>
          </p:cNvPr>
          <p:cNvSpPr txBox="1"/>
          <p:nvPr/>
        </p:nvSpPr>
        <p:spPr>
          <a:xfrm>
            <a:off x="907800" y="5345668"/>
            <a:ext cx="3573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itchFamily="2" charset="0"/>
              </a:rPr>
              <a:t>Note.</a:t>
            </a:r>
            <a:r>
              <a:rPr lang="en-US" dirty="0">
                <a:latin typeface="Times" pitchFamily="2" charset="0"/>
              </a:rPr>
              <a:t> Ent. = Entropy; Prof. = Profile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907EA62-CE92-804E-8D4A-930DCDC1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6" y="0"/>
            <a:ext cx="8437944" cy="967409"/>
          </a:xfrm>
        </p:spPr>
        <p:txBody>
          <a:bodyPr>
            <a:normAutofit/>
          </a:bodyPr>
          <a:lstStyle/>
          <a:p>
            <a:r>
              <a:rPr lang="en-US" sz="5400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Results: H1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71E4B7-F7FA-0E46-B550-81B27D675E88}"/>
              </a:ext>
            </a:extLst>
          </p:cNvPr>
          <p:cNvSpPr txBox="1"/>
          <p:nvPr/>
        </p:nvSpPr>
        <p:spPr>
          <a:xfrm>
            <a:off x="7104659" y="5407223"/>
            <a:ext cx="2039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Times" pitchFamily="2" charset="0"/>
              </a:rPr>
              <a:t>kayla-fitzke@uiowa.edu</a:t>
            </a:r>
            <a:endParaRPr lang="en-US" sz="1400" b="1" dirty="0">
              <a:latin typeface="Times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0C6A52C-C54B-4B4E-9793-4675DE2FA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2523" y="2585495"/>
            <a:ext cx="1990846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03BE7A-AA90-5D4E-8950-5F1BF1E47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46967"/>
            <a:ext cx="685800" cy="1768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0DA3F460-4D28-0F46-8CEA-C53240B4C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685800" cy="19329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771465-BBA7-514F-AAAD-DC99FD5E00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70" y="410170"/>
            <a:ext cx="497154" cy="9415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1E92DD5-D640-5A47-AF2B-8903F3D46E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87298"/>
            <a:ext cx="687350" cy="686559"/>
          </a:xfrm>
          <a:prstGeom prst="rect">
            <a:avLst/>
          </a:prstGeom>
        </p:spPr>
      </p:pic>
      <p:pic>
        <p:nvPicPr>
          <p:cNvPr id="37" name="Picture 36" descr="A drawing of a face&#10;&#10;Description automatically generated">
            <a:extLst>
              <a:ext uri="{FF2B5EF4-FFF2-40B4-BE49-F238E27FC236}">
                <a16:creationId xmlns:a16="http://schemas.microsoft.com/office/drawing/2014/main" id="{654EE940-5765-624A-B343-B550C44F99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031" r="6121" b="37563"/>
          <a:stretch/>
        </p:blipFill>
        <p:spPr>
          <a:xfrm>
            <a:off x="27432" y="2488397"/>
            <a:ext cx="596899" cy="77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0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75E1B35-CA97-994B-A590-8EAD863CAB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943738"/>
              </p:ext>
            </p:extLst>
          </p:nvPr>
        </p:nvGraphicFramePr>
        <p:xfrm>
          <a:off x="1009826" y="466315"/>
          <a:ext cx="7934960" cy="478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9055111-30C4-FA4C-BD47-0C6EA70FF132}"/>
              </a:ext>
            </a:extLst>
          </p:cNvPr>
          <p:cNvSpPr/>
          <p:nvPr/>
        </p:nvSpPr>
        <p:spPr>
          <a:xfrm>
            <a:off x="717630" y="162046"/>
            <a:ext cx="8310623" cy="8102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571956-8A7E-AB4A-BC66-732623F9458B}"/>
              </a:ext>
            </a:extLst>
          </p:cNvPr>
          <p:cNvSpPr txBox="1"/>
          <p:nvPr/>
        </p:nvSpPr>
        <p:spPr>
          <a:xfrm>
            <a:off x="1075105" y="5241760"/>
            <a:ext cx="483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Note</a:t>
            </a:r>
            <a:r>
              <a:rPr lang="en-US" sz="1200" dirty="0">
                <a:latin typeface="Times" pitchFamily="2" charset="0"/>
              </a:rPr>
              <a:t>. The number provided in parentheses after indicator name indicates the maximum value possible for that indicator. </a:t>
            </a:r>
          </a:p>
          <a:p>
            <a:endParaRPr lang="en-US" sz="1200" dirty="0">
              <a:latin typeface="Times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969B5E4-CA2D-464C-ACD2-856F9928B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6" y="0"/>
            <a:ext cx="8437944" cy="967409"/>
          </a:xfrm>
        </p:spPr>
        <p:txBody>
          <a:bodyPr>
            <a:normAutofit/>
          </a:bodyPr>
          <a:lstStyle/>
          <a:p>
            <a:r>
              <a:rPr lang="en-US" sz="5400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Results: H1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1918A3-35BB-154B-ACAA-C0E2760F90A4}"/>
              </a:ext>
            </a:extLst>
          </p:cNvPr>
          <p:cNvCxnSpPr>
            <a:cxnSpLocks/>
          </p:cNvCxnSpPr>
          <p:nvPr/>
        </p:nvCxnSpPr>
        <p:spPr>
          <a:xfrm>
            <a:off x="983848" y="983848"/>
            <a:ext cx="7963382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>
            <a:outerShdw blurRad="40000" dist="20000" dir="5400000" sx="0" sy="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C8B5191-0BCA-D94A-93ED-AF5BFBF4E555}"/>
              </a:ext>
            </a:extLst>
          </p:cNvPr>
          <p:cNvSpPr txBox="1"/>
          <p:nvPr/>
        </p:nvSpPr>
        <p:spPr>
          <a:xfrm>
            <a:off x="7104659" y="5407223"/>
            <a:ext cx="2039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Times" pitchFamily="2" charset="0"/>
              </a:rPr>
              <a:t>kayla-fitzke@uiowa.edu</a:t>
            </a:r>
            <a:endParaRPr lang="en-US" sz="1400" b="1" dirty="0">
              <a:latin typeface="Times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40C0DAD-FF52-4240-B7B7-0FB8DACE7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2523" y="2585495"/>
            <a:ext cx="1990846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05706A-C01F-714F-A40D-B4D445998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6967"/>
            <a:ext cx="685800" cy="1768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FA7D000E-A8D2-F347-BBF8-59E362FA5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685800" cy="19329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82ABDB-B051-F147-83BB-F1E58EAB9F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70" y="410170"/>
            <a:ext cx="497154" cy="9415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55B5716-8578-B84B-BF17-AE76671DC4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387298"/>
            <a:ext cx="687350" cy="686559"/>
          </a:xfrm>
          <a:prstGeom prst="rect">
            <a:avLst/>
          </a:prstGeom>
        </p:spPr>
      </p:pic>
      <p:pic>
        <p:nvPicPr>
          <p:cNvPr id="41" name="Picture 40" descr="A drawing of a face&#10;&#10;Description automatically generated">
            <a:extLst>
              <a:ext uri="{FF2B5EF4-FFF2-40B4-BE49-F238E27FC236}">
                <a16:creationId xmlns:a16="http://schemas.microsoft.com/office/drawing/2014/main" id="{7520B52D-224F-924C-B357-B5E794904EE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3031" r="6121" b="37563"/>
          <a:stretch/>
        </p:blipFill>
        <p:spPr>
          <a:xfrm>
            <a:off x="27432" y="2488397"/>
            <a:ext cx="596899" cy="77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  <a:effectLst>
          <a:outerShdw blurRad="40000" dist="20000" dir="5400000" sx="0" sy="0" rotWithShape="0">
            <a:srgbClr val="000000">
              <a:alpha val="38000"/>
            </a:srgbClr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16231</TotalTime>
  <Words>1087</Words>
  <Application>Microsoft Macintosh PowerPoint</Application>
  <PresentationFormat>On-screen Show (16:10)</PresentationFormat>
  <Paragraphs>293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</vt:lpstr>
      <vt:lpstr>Times New Roman</vt:lpstr>
      <vt:lpstr>Office Theme</vt:lpstr>
      <vt:lpstr>Identifying At-Risk U.S. Army  Soldiers-in-Training Based on Adverse Childhood Experiences  _____________________________________________________________________________________________________________________________</vt:lpstr>
      <vt:lpstr>Identifying Risk: ACEs</vt:lpstr>
      <vt:lpstr>Current Study</vt:lpstr>
      <vt:lpstr>Analytic Sample</vt:lpstr>
      <vt:lpstr>Measures</vt:lpstr>
      <vt:lpstr>Measures</vt:lpstr>
      <vt:lpstr>Analysis</vt:lpstr>
      <vt:lpstr>Results: H1</vt:lpstr>
      <vt:lpstr>Results: H1</vt:lpstr>
      <vt:lpstr>Results: H1</vt:lpstr>
      <vt:lpstr>Results: H2</vt:lpstr>
      <vt:lpstr>Limitations</vt:lpstr>
      <vt:lpstr>Take Home Message</vt:lpstr>
    </vt:vector>
  </TitlesOfParts>
  <Company>University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Adverse Family Influences on Emerging Adult Depressive Symptoms: A Stress Process Approach to Identifying Intervention Points</dc:title>
  <dc:creator>Kayla Reed</dc:creator>
  <cp:lastModifiedBy>Kayla Reed</cp:lastModifiedBy>
  <cp:revision>576</cp:revision>
  <cp:lastPrinted>2014-11-05T18:21:50Z</cp:lastPrinted>
  <dcterms:created xsi:type="dcterms:W3CDTF">2014-10-21T14:45:28Z</dcterms:created>
  <dcterms:modified xsi:type="dcterms:W3CDTF">2019-11-08T17:19:08Z</dcterms:modified>
</cp:coreProperties>
</file>