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347" r:id="rId4"/>
    <p:sldId id="338" r:id="rId5"/>
    <p:sldId id="348" r:id="rId6"/>
    <p:sldId id="349" r:id="rId7"/>
    <p:sldId id="350" r:id="rId8"/>
    <p:sldId id="351" r:id="rId9"/>
    <p:sldId id="362" r:id="rId10"/>
    <p:sldId id="352" r:id="rId11"/>
    <p:sldId id="354" r:id="rId12"/>
    <p:sldId id="353" r:id="rId13"/>
    <p:sldId id="355" r:id="rId14"/>
    <p:sldId id="342" r:id="rId15"/>
    <p:sldId id="357" r:id="rId16"/>
    <p:sldId id="356" r:id="rId17"/>
    <p:sldId id="363" r:id="rId18"/>
    <p:sldId id="361" r:id="rId19"/>
    <p:sldId id="358" r:id="rId20"/>
    <p:sldId id="360" r:id="rId21"/>
    <p:sldId id="345" r:id="rId22"/>
  </p:sldIdLst>
  <p:sldSz cx="9144000" cy="5715000" type="screen16x1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hony Ferraro" initials="AF" lastIdx="1" clrIdx="0">
    <p:extLst>
      <p:ext uri="{19B8F6BF-5375-455C-9EA6-DF929625EA0E}">
        <p15:presenceInfo xmlns:p15="http://schemas.microsoft.com/office/powerpoint/2012/main" userId="S::aferraro@ksu.edu::266e33ae-d8f5-404a-ac40-46fe7ac9e4f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220"/>
    <a:srgbClr val="4E2A1C"/>
    <a:srgbClr val="5A1F00"/>
    <a:srgbClr val="A71B33"/>
    <a:srgbClr val="540015"/>
    <a:srgbClr val="530615"/>
    <a:srgbClr val="3701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24" autoAdjust="0"/>
    <p:restoredTop sz="60908" autoAdjust="0"/>
  </p:normalViewPr>
  <p:slideViewPr>
    <p:cSldViewPr snapToGrid="0" snapToObjects="1">
      <p:cViewPr varScale="1">
        <p:scale>
          <a:sx n="85" d="100"/>
          <a:sy n="85" d="100"/>
        </p:scale>
        <p:origin x="1528" y="184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28" d="100"/>
          <a:sy n="28" d="100"/>
        </p:scale>
        <p:origin x="-2050" y="-77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672B139-DA2D-4DC5-8BF9-E248D9C7B2A2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12DD8BA-BF49-437B-9BBC-61601EAED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109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DEDB988-F10B-414A-8026-D135D673B2B9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696913"/>
            <a:ext cx="55753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A836183-36C5-1543-9626-7F99B3685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097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96913"/>
            <a:ext cx="5575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36183-36C5-1543-9626-7F99B36850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838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96913"/>
            <a:ext cx="5575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36183-36C5-1543-9626-7F99B36850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9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96913"/>
            <a:ext cx="5575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36183-36C5-1543-9626-7F99B36850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38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96913"/>
            <a:ext cx="5575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36183-36C5-1543-9626-7F99B368506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986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96913"/>
            <a:ext cx="5575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36183-36C5-1543-9626-7F99B368506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3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96913"/>
            <a:ext cx="5575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36183-36C5-1543-9626-7F99B36850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257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96913"/>
            <a:ext cx="5575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36183-36C5-1543-9626-7F99B368506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026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96913"/>
            <a:ext cx="5575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36183-36C5-1543-9626-7F99B368506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034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96913"/>
            <a:ext cx="5575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36183-36C5-1543-9626-7F99B368506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090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96913"/>
            <a:ext cx="5575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36183-36C5-1543-9626-7F99B368506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217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96913"/>
            <a:ext cx="5575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36183-36C5-1543-9626-7F99B368506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74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96913"/>
            <a:ext cx="5575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Increasing aging pop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Increasing military pop (DOD, 2015) coupled with an aging US population speaks to prevalence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Combat-related traumatic experiences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err="1"/>
              <a:t>Ramchand</a:t>
            </a:r>
            <a:r>
              <a:rPr lang="en-US" dirty="0"/>
              <a:t> et al., 2015 -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RAND’s review of risk factors and negative health issues faced by Iraq and Afghanistan veterans indicates that, although rates of </a:t>
            </a:r>
            <a:r>
              <a:rPr lang="en-US" sz="1200" b="1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PTSD and alcohol abuse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vary widely across studies, combat exposure during deployment was the most consistent--and strongest--predictor of negative outcomes for military populations.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Elder and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Clipp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(1989) found that veterans exposed to high levels of combat (as opposed to low levels of combat or no combat) faced a greater risk of </a:t>
            </a:r>
            <a:r>
              <a:rPr lang="en-US" sz="1200" b="1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emotional and behavioral problems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later in life. 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 Disparities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Sleep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 with the Vietnam cohort indicates that sleep problems are strongly correlated with combat exposure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Neylan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1997)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Almost half (41%) of service members deployed to Iraq or Afghanistan report sleep problems upon returning home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McLay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Klam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Volkert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2010)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Mental health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 members who have greater exposure to (and intensity of) combat experiences have higher rates of anxiety, depression, and PTSD (Castro, 2009;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Grieger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2006)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36183-36C5-1543-9626-7F99B36850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053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96913"/>
            <a:ext cx="5575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36183-36C5-1543-9626-7F99B368506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5762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96913"/>
            <a:ext cx="5575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36183-36C5-1543-9626-7F99B368506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1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96913"/>
            <a:ext cx="5575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Likelihood of Seeking Treatment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Veterans who had both family members and other veterans encouraging them to seek out treatment, they were </a:t>
            </a:r>
            <a:r>
              <a:rPr lang="en-US" sz="1200" b="1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1.87 times more likely to seek treatment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 those who were not encouraged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Spoont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2014)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 barriers have been identified, including structural constraints (e.g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</a:t>
            </a:r>
            <a:r>
              <a:rPr lang="en-US" sz="1200" b="1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location of treatment facility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Hynes et al., 2007), </a:t>
            </a:r>
            <a:r>
              <a:rPr lang="en-US" sz="1200" b="1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interpersonal constraints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(e.g., poor family cohesion, Tsai et al., 2012), </a:t>
            </a:r>
            <a:r>
              <a:rPr lang="en-US" sz="1200" b="1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intrapersonal constraints (e.g., stigma about help seeking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Stecker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2007)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 approximately 55,300 service members (29% of military personnel across 11 studies) who reported having a recent mental health issue chose to utilize mental health services and receive care for their issues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2017)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36183-36C5-1543-9626-7F99B36850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107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96913"/>
            <a:ext cx="5575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36183-36C5-1543-9626-7F99B36850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94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96913"/>
            <a:ext cx="5575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36183-36C5-1543-9626-7F99B36850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133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96913"/>
            <a:ext cx="5575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36183-36C5-1543-9626-7F99B36850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86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96913"/>
            <a:ext cx="5575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36183-36C5-1543-9626-7F99B36850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03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96913"/>
            <a:ext cx="5575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36183-36C5-1543-9626-7F99B36850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087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96913"/>
            <a:ext cx="5575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36183-36C5-1543-9626-7F99B368506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33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36BE7-1BD6-794E-87A0-2DCD738F8D68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9E425-6F6A-A048-922B-E02C079C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25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36BE7-1BD6-794E-87A0-2DCD738F8D68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9E425-6F6A-A048-922B-E02C079C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88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7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7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36BE7-1BD6-794E-87A0-2DCD738F8D68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9E425-6F6A-A048-922B-E02C079C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54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36BE7-1BD6-794E-87A0-2DCD738F8D68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9E425-6F6A-A048-922B-E02C079C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551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36BE7-1BD6-794E-87A0-2DCD738F8D68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9E425-6F6A-A048-922B-E02C079C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51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36BE7-1BD6-794E-87A0-2DCD738F8D68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9E425-6F6A-A048-922B-E02C079C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612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36BE7-1BD6-794E-87A0-2DCD738F8D68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9E425-6F6A-A048-922B-E02C079C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36BE7-1BD6-794E-87A0-2DCD738F8D68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9E425-6F6A-A048-922B-E02C079C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63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36BE7-1BD6-794E-87A0-2DCD738F8D68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9E425-6F6A-A048-922B-E02C079C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08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5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36BE7-1BD6-794E-87A0-2DCD738F8D68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9E425-6F6A-A048-922B-E02C079C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179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3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36BE7-1BD6-794E-87A0-2DCD738F8D68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9E425-6F6A-A048-922B-E02C079C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8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66000">
              <a:schemeClr val="accent4">
                <a:lumMod val="20000"/>
                <a:lumOff val="80000"/>
              </a:schemeClr>
            </a:gs>
            <a:gs pos="75000">
              <a:schemeClr val="accent4">
                <a:lumMod val="40000"/>
                <a:lumOff val="60000"/>
              </a:schemeClr>
            </a:gs>
            <a:gs pos="100000">
              <a:srgbClr val="7030A0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1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36BE7-1BD6-794E-87A0-2DCD738F8D68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1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1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9E425-6F6A-A048-922B-E02C079C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263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15.tiff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8300" y="902338"/>
            <a:ext cx="8331200" cy="2914193"/>
          </a:xfrm>
        </p:spPr>
        <p:txBody>
          <a:bodyPr>
            <a:normAutofit/>
          </a:bodyPr>
          <a:lstStyle/>
          <a:p>
            <a:r>
              <a:rPr lang="en-US" sz="3900" dirty="0">
                <a:latin typeface="Times New Roman" charset="0"/>
                <a:ea typeface="Times New Roman" charset="0"/>
                <a:cs typeface="Times New Roman" charset="0"/>
              </a:rPr>
              <a:t>Combat-Related Traumatic Experiences &amp; Treatment Seeking Behaviors of Aging Veterans</a:t>
            </a:r>
            <a:br>
              <a:rPr lang="en-US" sz="39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1100" dirty="0">
                <a:latin typeface="Times New Roman" charset="0"/>
                <a:ea typeface="Times New Roman" charset="0"/>
                <a:cs typeface="Times New Roman" charset="0"/>
              </a:rPr>
              <a:t>____________________________________________________________________________________________________________________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0" y="3512442"/>
            <a:ext cx="8610600" cy="1603887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1800" b="1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Anthony J. Ferraro</a:t>
            </a:r>
            <a:r>
              <a:rPr lang="en-US" sz="18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18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Ph.D., CFLE, Kansas State University (</a:t>
            </a:r>
            <a:r>
              <a:rPr lang="en-US" sz="1800" i="1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aferraro@ksu.edu</a:t>
            </a:r>
            <a:r>
              <a:rPr lang="en-US" sz="180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James M. Duncan, </a:t>
            </a:r>
            <a:r>
              <a:rPr lang="en-US" sz="18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Ph.D., CFLE, DAV, University of Arkansas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Christina Marini, </a:t>
            </a:r>
            <a:r>
              <a:rPr lang="en-US" sz="18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Ph.D., </a:t>
            </a:r>
            <a:r>
              <a:rPr lang="en-US" sz="18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Aldelphi</a:t>
            </a:r>
            <a:r>
              <a:rPr lang="en-US" sz="18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University</a:t>
            </a:r>
          </a:p>
          <a:p>
            <a:pPr algn="l"/>
            <a:r>
              <a:rPr lang="en-US" sz="1800" b="1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Shelbie N. McLain</a:t>
            </a:r>
            <a:r>
              <a:rPr lang="en-US" sz="18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18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Kansas State University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Kayla Reed-Fitzke, </a:t>
            </a:r>
            <a:r>
              <a:rPr lang="en-US" sz="18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Ph.D., LMFT, University of Iowa</a:t>
            </a:r>
          </a:p>
        </p:txBody>
      </p:sp>
      <p:sp>
        <p:nvSpPr>
          <p:cNvPr id="9" name="Rectangle 8"/>
          <p:cNvSpPr/>
          <p:nvPr/>
        </p:nvSpPr>
        <p:spPr>
          <a:xfrm>
            <a:off x="6942078" y="4748994"/>
            <a:ext cx="109575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NCFR</a:t>
            </a:r>
          </a:p>
          <a:p>
            <a:pPr algn="ctr"/>
            <a:r>
              <a:rPr lang="en-US" sz="1500" b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 Ft. Worth Nov 2019</a:t>
            </a:r>
            <a:endParaRPr lang="en-US" sz="1500" b="1" i="1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57DA1B-7AE7-43B3-A60C-4E8E92F3D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437" y="4627396"/>
            <a:ext cx="1069563" cy="9880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8AFE87-AF2B-6148-AE75-400145F58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96" y="130849"/>
            <a:ext cx="1210350" cy="8996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58A01E-88E5-674F-BD9A-189C801C33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495" b="13027"/>
          <a:stretch/>
        </p:blipFill>
        <p:spPr>
          <a:xfrm>
            <a:off x="7010508" y="89196"/>
            <a:ext cx="1266796" cy="9181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71811C-3D64-A044-8699-30CC5A12CA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2889" y="117608"/>
            <a:ext cx="1797072" cy="8613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1C989B-15BE-4E5D-A2E0-8ACBA11CD0CB}"/>
              </a:ext>
            </a:extLst>
          </p:cNvPr>
          <p:cNvSpPr txBox="1"/>
          <p:nvPr/>
        </p:nvSpPr>
        <p:spPr>
          <a:xfrm>
            <a:off x="4020927" y="270624"/>
            <a:ext cx="869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</a:p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</a:p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Arkansas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E8034D-793A-4B8F-B08F-4CAAA2B4F86D}"/>
              </a:ext>
            </a:extLst>
          </p:cNvPr>
          <p:cNvSpPr txBox="1"/>
          <p:nvPr/>
        </p:nvSpPr>
        <p:spPr>
          <a:xfrm>
            <a:off x="1269636" y="257604"/>
            <a:ext cx="976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Kansas</a:t>
            </a:r>
          </a:p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</a:t>
            </a:r>
          </a:p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A9E6B9-4E7A-4DD3-9AA1-208E035C0289}"/>
              </a:ext>
            </a:extLst>
          </p:cNvPr>
          <p:cNvSpPr txBox="1"/>
          <p:nvPr/>
        </p:nvSpPr>
        <p:spPr>
          <a:xfrm>
            <a:off x="8274851" y="270667"/>
            <a:ext cx="869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</a:p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</a:p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Iowa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3836D8-C36D-4F4C-A728-CE8A1FC3C7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6000" y="139700"/>
            <a:ext cx="1340556" cy="965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BFDB691-89AF-1545-BF3C-849FCFD43113}"/>
              </a:ext>
            </a:extLst>
          </p:cNvPr>
          <p:cNvSpPr txBox="1"/>
          <p:nvPr/>
        </p:nvSpPr>
        <p:spPr>
          <a:xfrm>
            <a:off x="6103729" y="372224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Adelphi</a:t>
            </a:r>
          </a:p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</a:p>
        </p:txBody>
      </p:sp>
    </p:spTree>
    <p:extLst>
      <p:ext uri="{BB962C8B-B14F-4D97-AF65-F5344CB8AC3E}">
        <p14:creationId xmlns:p14="http://schemas.microsoft.com/office/powerpoint/2010/main" val="4032685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54ED9B1-257D-0742-9C86-42FD7A212A78}"/>
              </a:ext>
            </a:extLst>
          </p:cNvPr>
          <p:cNvSpPr/>
          <p:nvPr/>
        </p:nvSpPr>
        <p:spPr>
          <a:xfrm>
            <a:off x="0" y="2911288"/>
            <a:ext cx="687754" cy="1405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090" y="0"/>
            <a:ext cx="8408781" cy="800100"/>
          </a:xfrm>
        </p:spPr>
        <p:txBody>
          <a:bodyPr>
            <a:noAutofit/>
          </a:bodyPr>
          <a:lstStyle/>
          <a:p>
            <a:r>
              <a:rPr lang="en-US" sz="4900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Measures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D53AA1B-450F-9A48-A1BA-EE28673EF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55600" y="1879600"/>
            <a:ext cx="1397000" cy="685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0" name="Picture 39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9B2E3A-004F-0646-AEC6-152611070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85800" cy="15366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" name="Picture 40" descr="A close up of a logo&#10;&#10;Description automatically generated">
            <a:extLst>
              <a:ext uri="{FF2B5EF4-FFF2-40B4-BE49-F238E27FC236}">
                <a16:creationId xmlns:a16="http://schemas.microsoft.com/office/drawing/2014/main" id="{48633D58-DF73-D946-9738-183B26826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18000"/>
            <a:ext cx="685800" cy="1397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:a16="http://schemas.microsoft.com/office/drawing/2014/main" id="{D327544B-1640-6B4D-AF15-63CB645995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96" y="4461953"/>
            <a:ext cx="497154" cy="941515"/>
          </a:xfrm>
          <a:prstGeom prst="rect">
            <a:avLst/>
          </a:prstGeom>
        </p:spPr>
      </p:pic>
      <p:pic>
        <p:nvPicPr>
          <p:cNvPr id="44" name="Picture 43" descr="A drawing of a face&#10;&#10;Description automatically generated">
            <a:extLst>
              <a:ext uri="{FF2B5EF4-FFF2-40B4-BE49-F238E27FC236}">
                <a16:creationId xmlns:a16="http://schemas.microsoft.com/office/drawing/2014/main" id="{FAC5DBDC-19DB-CA48-B151-771522C407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031" r="6121" b="37563"/>
          <a:stretch/>
        </p:blipFill>
        <p:spPr>
          <a:xfrm>
            <a:off x="27432" y="1828799"/>
            <a:ext cx="596899" cy="7747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6DDB02-2E23-374E-A14B-ACFBFF75FCD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15" b="89535" l="5063" r="42194"/>
                    </a14:imgEffect>
                  </a14:imgLayer>
                </a14:imgProps>
              </a:ext>
            </a:extLst>
          </a:blip>
          <a:srcRect l="4654" t="8550" r="57372" b="11013"/>
          <a:stretch/>
        </p:blipFill>
        <p:spPr>
          <a:xfrm>
            <a:off x="73960" y="3274359"/>
            <a:ext cx="524846" cy="605116"/>
          </a:xfrm>
          <a:prstGeom prst="rect">
            <a:avLst/>
          </a:prstGeom>
        </p:spPr>
      </p:pic>
      <p:sp>
        <p:nvSpPr>
          <p:cNvPr id="48" name="Content Placeholder 5">
            <a:extLst>
              <a:ext uri="{FF2B5EF4-FFF2-40B4-BE49-F238E27FC236}">
                <a16:creationId xmlns:a16="http://schemas.microsoft.com/office/drawing/2014/main" id="{B893F528-8B79-034D-919B-555971EA7DD4}"/>
              </a:ext>
            </a:extLst>
          </p:cNvPr>
          <p:cNvSpPr txBox="1">
            <a:spLocks/>
          </p:cNvSpPr>
          <p:nvPr/>
        </p:nvSpPr>
        <p:spPr>
          <a:xfrm>
            <a:off x="723899" y="963386"/>
            <a:ext cx="8420105" cy="4707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Coping strategies</a:t>
            </a:r>
          </a:p>
          <a:p>
            <a:pPr>
              <a:spcBef>
                <a:spcPts val="0"/>
              </a:spcBef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Use of VA resources </a:t>
            </a: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0"/>
              </a:spcBef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Health conditions</a:t>
            </a:r>
          </a:p>
          <a:p>
            <a:pPr>
              <a:spcBef>
                <a:spcPts val="0"/>
              </a:spcBef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Military Closeness 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[2013]</a:t>
            </a:r>
          </a:p>
          <a:p>
            <a:pPr lvl="1">
              <a:spcBef>
                <a:spcPts val="600"/>
              </a:spcBef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0"/>
              </a:spcBef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E226340-5A8E-ED4D-986D-EEEF81CFA35F}"/>
              </a:ext>
            </a:extLst>
          </p:cNvPr>
          <p:cNvSpPr/>
          <p:nvPr/>
        </p:nvSpPr>
        <p:spPr>
          <a:xfrm>
            <a:off x="1524001" y="2900516"/>
            <a:ext cx="6607276" cy="12486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0838" lvl="1" indent="-341313">
              <a:buFont typeface="Wingdings" pitchFamily="2" charset="2"/>
              <a:buChar char="Ø"/>
            </a:pP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“How close do you feel towards your friends from the military?”</a:t>
            </a:r>
          </a:p>
          <a:p>
            <a:pPr marL="350838" lvl="1" indent="-341313">
              <a:buFont typeface="Wingdings" pitchFamily="2" charset="2"/>
              <a:buChar char="Ø"/>
            </a:pP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“How often do you help out your friends from the military?”</a:t>
            </a:r>
          </a:p>
          <a:p>
            <a:pPr marL="350838" lvl="1" indent="-341313">
              <a:buFont typeface="Wingdings" pitchFamily="2" charset="2"/>
              <a:buChar char="Ø"/>
            </a:pP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“How often do your friends from the military help you out?”</a:t>
            </a:r>
            <a:endParaRPr lang="en-US" sz="1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CB027C-6EBA-0949-BECF-C816BF2004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" y="518207"/>
            <a:ext cx="608560" cy="60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45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54ED9B1-257D-0742-9C86-42FD7A212A78}"/>
              </a:ext>
            </a:extLst>
          </p:cNvPr>
          <p:cNvSpPr/>
          <p:nvPr/>
        </p:nvSpPr>
        <p:spPr>
          <a:xfrm>
            <a:off x="0" y="2911288"/>
            <a:ext cx="685800" cy="1405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090" y="0"/>
            <a:ext cx="8408781" cy="800100"/>
          </a:xfrm>
        </p:spPr>
        <p:txBody>
          <a:bodyPr>
            <a:noAutofit/>
          </a:bodyPr>
          <a:lstStyle/>
          <a:p>
            <a:r>
              <a:rPr lang="en-US" sz="4900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Measures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D53AA1B-450F-9A48-A1BA-EE28673EF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55600" y="1879600"/>
            <a:ext cx="1397000" cy="685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0" name="Picture 39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9B2E3A-004F-0646-AEC6-152611070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85800" cy="15366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" name="Picture 40" descr="A close up of a logo&#10;&#10;Description automatically generated">
            <a:extLst>
              <a:ext uri="{FF2B5EF4-FFF2-40B4-BE49-F238E27FC236}">
                <a16:creationId xmlns:a16="http://schemas.microsoft.com/office/drawing/2014/main" id="{48633D58-DF73-D946-9738-183B26826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18000"/>
            <a:ext cx="685800" cy="1397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:a16="http://schemas.microsoft.com/office/drawing/2014/main" id="{D327544B-1640-6B4D-AF15-63CB645995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96" y="4461953"/>
            <a:ext cx="497154" cy="941515"/>
          </a:xfrm>
          <a:prstGeom prst="rect">
            <a:avLst/>
          </a:prstGeom>
        </p:spPr>
      </p:pic>
      <p:pic>
        <p:nvPicPr>
          <p:cNvPr id="44" name="Picture 43" descr="A drawing of a face&#10;&#10;Description automatically generated">
            <a:extLst>
              <a:ext uri="{FF2B5EF4-FFF2-40B4-BE49-F238E27FC236}">
                <a16:creationId xmlns:a16="http://schemas.microsoft.com/office/drawing/2014/main" id="{FAC5DBDC-19DB-CA48-B151-771522C407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031" r="6121" b="37563"/>
          <a:stretch/>
        </p:blipFill>
        <p:spPr>
          <a:xfrm>
            <a:off x="27432" y="1828799"/>
            <a:ext cx="596899" cy="7747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6DDB02-2E23-374E-A14B-ACFBFF75FCD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15" b="89535" l="5063" r="42194"/>
                    </a14:imgEffect>
                  </a14:imgLayer>
                </a14:imgProps>
              </a:ext>
            </a:extLst>
          </a:blip>
          <a:srcRect l="4654" t="8550" r="57372" b="11013"/>
          <a:stretch/>
        </p:blipFill>
        <p:spPr>
          <a:xfrm>
            <a:off x="73960" y="3274359"/>
            <a:ext cx="524846" cy="605116"/>
          </a:xfrm>
          <a:prstGeom prst="rect">
            <a:avLst/>
          </a:prstGeom>
        </p:spPr>
      </p:pic>
      <p:sp>
        <p:nvSpPr>
          <p:cNvPr id="48" name="Content Placeholder 5">
            <a:extLst>
              <a:ext uri="{FF2B5EF4-FFF2-40B4-BE49-F238E27FC236}">
                <a16:creationId xmlns:a16="http://schemas.microsoft.com/office/drawing/2014/main" id="{B893F528-8B79-034D-919B-555971EA7DD4}"/>
              </a:ext>
            </a:extLst>
          </p:cNvPr>
          <p:cNvSpPr txBox="1">
            <a:spLocks/>
          </p:cNvSpPr>
          <p:nvPr/>
        </p:nvSpPr>
        <p:spPr>
          <a:xfrm>
            <a:off x="723899" y="963386"/>
            <a:ext cx="8420105" cy="4707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Coping strategies</a:t>
            </a:r>
          </a:p>
          <a:p>
            <a:pPr>
              <a:spcBef>
                <a:spcPts val="0"/>
              </a:spcBef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Use of VA resources </a:t>
            </a:r>
          </a:p>
          <a:p>
            <a:pPr>
              <a:spcBef>
                <a:spcPts val="0"/>
              </a:spcBef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Health conditions</a:t>
            </a:r>
          </a:p>
          <a:p>
            <a:pPr>
              <a:spcBef>
                <a:spcPts val="0"/>
              </a:spcBef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Military Closeness </a:t>
            </a: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0"/>
              </a:spcBef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Combat-Related Traumatic Experiences (CRTE) 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[2013-Retro]</a:t>
            </a:r>
          </a:p>
          <a:p>
            <a:pPr lvl="1">
              <a:spcBef>
                <a:spcPts val="600"/>
              </a:spcBef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spcBef>
                <a:spcPts val="600"/>
              </a:spcBef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0"/>
              </a:spcBef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219F9DC-CBB5-3D4A-862D-8F15D2ADEB9C}"/>
              </a:ext>
            </a:extLst>
          </p:cNvPr>
          <p:cNvSpPr/>
          <p:nvPr/>
        </p:nvSpPr>
        <p:spPr>
          <a:xfrm>
            <a:off x="1386349" y="3372465"/>
            <a:ext cx="6607276" cy="151416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0838" lvl="1" indent="-341313">
              <a:buFont typeface="Wingdings" pitchFamily="2" charset="2"/>
              <a:buChar char="Ø"/>
            </a:pP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“Did you ever serve in a combat or war zone?”</a:t>
            </a:r>
          </a:p>
          <a:p>
            <a:pPr marL="350838" lvl="1" indent="-341313">
              <a:buFont typeface="Wingdings" pitchFamily="2" charset="2"/>
              <a:buChar char="Ø"/>
            </a:pP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“Were you ever exposed to dead, dying, or wounded people?”</a:t>
            </a:r>
          </a:p>
          <a:p>
            <a:pPr marL="350838" lvl="1" indent="-341313">
              <a:buFont typeface="Wingdings" pitchFamily="2" charset="2"/>
              <a:buChar char="Ø"/>
            </a:pP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“Were you ever exposed to environmental hazards such as Agent Orange, chemical warfare agents, ionizing radiation, or other potentially toxic substances?”</a:t>
            </a:r>
            <a:endParaRPr lang="en-US" sz="1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4E191F-9C0D-1D4D-A729-B8856BF98E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" y="518207"/>
            <a:ext cx="608560" cy="60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40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54ED9B1-257D-0742-9C86-42FD7A212A78}"/>
              </a:ext>
            </a:extLst>
          </p:cNvPr>
          <p:cNvSpPr/>
          <p:nvPr/>
        </p:nvSpPr>
        <p:spPr>
          <a:xfrm>
            <a:off x="0" y="2911288"/>
            <a:ext cx="685800" cy="1405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090" y="0"/>
            <a:ext cx="8408781" cy="800100"/>
          </a:xfrm>
        </p:spPr>
        <p:txBody>
          <a:bodyPr>
            <a:noAutofit/>
          </a:bodyPr>
          <a:lstStyle/>
          <a:p>
            <a:r>
              <a:rPr lang="en-US" sz="4900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Measures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D53AA1B-450F-9A48-A1BA-EE28673EF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55600" y="1879600"/>
            <a:ext cx="1397000" cy="685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0" name="Picture 39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9B2E3A-004F-0646-AEC6-152611070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85800" cy="15366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" name="Picture 40" descr="A close up of a logo&#10;&#10;Description automatically generated">
            <a:extLst>
              <a:ext uri="{FF2B5EF4-FFF2-40B4-BE49-F238E27FC236}">
                <a16:creationId xmlns:a16="http://schemas.microsoft.com/office/drawing/2014/main" id="{48633D58-DF73-D946-9738-183B26826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18000"/>
            <a:ext cx="685800" cy="1397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:a16="http://schemas.microsoft.com/office/drawing/2014/main" id="{D327544B-1640-6B4D-AF15-63CB645995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96" y="4461953"/>
            <a:ext cx="497154" cy="941515"/>
          </a:xfrm>
          <a:prstGeom prst="rect">
            <a:avLst/>
          </a:prstGeom>
        </p:spPr>
      </p:pic>
      <p:pic>
        <p:nvPicPr>
          <p:cNvPr id="44" name="Picture 43" descr="A drawing of a face&#10;&#10;Description automatically generated">
            <a:extLst>
              <a:ext uri="{FF2B5EF4-FFF2-40B4-BE49-F238E27FC236}">
                <a16:creationId xmlns:a16="http://schemas.microsoft.com/office/drawing/2014/main" id="{FAC5DBDC-19DB-CA48-B151-771522C407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031" r="6121" b="37563"/>
          <a:stretch/>
        </p:blipFill>
        <p:spPr>
          <a:xfrm>
            <a:off x="27432" y="1828799"/>
            <a:ext cx="596899" cy="7747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6DDB02-2E23-374E-A14B-ACFBFF75FCD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15" b="89535" l="5063" r="42194"/>
                    </a14:imgEffect>
                  </a14:imgLayer>
                </a14:imgProps>
              </a:ext>
            </a:extLst>
          </a:blip>
          <a:srcRect l="4654" t="8550" r="57372" b="11013"/>
          <a:stretch/>
        </p:blipFill>
        <p:spPr>
          <a:xfrm>
            <a:off x="73960" y="3274359"/>
            <a:ext cx="524846" cy="605116"/>
          </a:xfrm>
          <a:prstGeom prst="rect">
            <a:avLst/>
          </a:prstGeom>
        </p:spPr>
      </p:pic>
      <p:sp>
        <p:nvSpPr>
          <p:cNvPr id="48" name="Content Placeholder 5">
            <a:extLst>
              <a:ext uri="{FF2B5EF4-FFF2-40B4-BE49-F238E27FC236}">
                <a16:creationId xmlns:a16="http://schemas.microsoft.com/office/drawing/2014/main" id="{B893F528-8B79-034D-919B-555971EA7DD4}"/>
              </a:ext>
            </a:extLst>
          </p:cNvPr>
          <p:cNvSpPr txBox="1">
            <a:spLocks/>
          </p:cNvSpPr>
          <p:nvPr/>
        </p:nvSpPr>
        <p:spPr>
          <a:xfrm>
            <a:off x="723899" y="963386"/>
            <a:ext cx="8420105" cy="2674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Coping strategies</a:t>
            </a:r>
          </a:p>
          <a:p>
            <a:pPr>
              <a:spcBef>
                <a:spcPts val="0"/>
              </a:spcBef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Use of VA resources</a:t>
            </a: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0"/>
              </a:spcBef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Health conditions</a:t>
            </a:r>
          </a:p>
          <a:p>
            <a:pPr>
              <a:spcBef>
                <a:spcPts val="0"/>
              </a:spcBef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Military Closeness </a:t>
            </a:r>
          </a:p>
          <a:p>
            <a:pPr>
              <a:spcBef>
                <a:spcPts val="0"/>
              </a:spcBef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Combat-Related Traumatic Experiences (CRTE) </a:t>
            </a:r>
          </a:p>
          <a:p>
            <a:pPr>
              <a:spcBef>
                <a:spcPts val="0"/>
              </a:spcBef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Covariates </a:t>
            </a: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spcBef>
                <a:spcPts val="600"/>
              </a:spcBef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457200" lvl="1" indent="0">
              <a:spcBef>
                <a:spcPts val="600"/>
              </a:spcBef>
              <a:buNone/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0"/>
              </a:spcBef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D6FC475-E819-4DE6-A336-B1B7F9A17569}"/>
              </a:ext>
            </a:extLst>
          </p:cNvPr>
          <p:cNvSpPr/>
          <p:nvPr/>
        </p:nvSpPr>
        <p:spPr>
          <a:xfrm>
            <a:off x="1873357" y="3747083"/>
            <a:ext cx="6610140" cy="113884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0838" lvl="1" indent="-341313">
              <a:buFont typeface="Wingdings" pitchFamily="2" charset="2"/>
              <a:buChar char="Ø"/>
            </a:pP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Gender; Education; Race/Ethnicity; Widowed; Divorced/Separated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967E24-AEAA-574C-A48E-B4C2B72DA6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" y="518207"/>
            <a:ext cx="608560" cy="60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78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54ED9B1-257D-0742-9C86-42FD7A212A78}"/>
              </a:ext>
            </a:extLst>
          </p:cNvPr>
          <p:cNvSpPr/>
          <p:nvPr/>
        </p:nvSpPr>
        <p:spPr>
          <a:xfrm>
            <a:off x="0" y="2911288"/>
            <a:ext cx="687754" cy="1405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090" y="0"/>
            <a:ext cx="8408781" cy="800100"/>
          </a:xfrm>
        </p:spPr>
        <p:txBody>
          <a:bodyPr>
            <a:noAutofit/>
          </a:bodyPr>
          <a:lstStyle/>
          <a:p>
            <a:r>
              <a:rPr lang="en-US" sz="4900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Analytic Plan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D53AA1B-450F-9A48-A1BA-EE28673EF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55600" y="1879600"/>
            <a:ext cx="1397000" cy="685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0" name="Picture 39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9B2E3A-004F-0646-AEC6-152611070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85800" cy="15366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" name="Picture 40" descr="A close up of a logo&#10;&#10;Description automatically generated">
            <a:extLst>
              <a:ext uri="{FF2B5EF4-FFF2-40B4-BE49-F238E27FC236}">
                <a16:creationId xmlns:a16="http://schemas.microsoft.com/office/drawing/2014/main" id="{48633D58-DF73-D946-9738-183B26826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18000"/>
            <a:ext cx="685800" cy="1397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:a16="http://schemas.microsoft.com/office/drawing/2014/main" id="{D327544B-1640-6B4D-AF15-63CB645995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96" y="4461953"/>
            <a:ext cx="497154" cy="941515"/>
          </a:xfrm>
          <a:prstGeom prst="rect">
            <a:avLst/>
          </a:prstGeom>
        </p:spPr>
      </p:pic>
      <p:pic>
        <p:nvPicPr>
          <p:cNvPr id="44" name="Picture 43" descr="A drawing of a face&#10;&#10;Description automatically generated">
            <a:extLst>
              <a:ext uri="{FF2B5EF4-FFF2-40B4-BE49-F238E27FC236}">
                <a16:creationId xmlns:a16="http://schemas.microsoft.com/office/drawing/2014/main" id="{FAC5DBDC-19DB-CA48-B151-771522C407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031" r="6121" b="37563"/>
          <a:stretch/>
        </p:blipFill>
        <p:spPr>
          <a:xfrm>
            <a:off x="27432" y="1828799"/>
            <a:ext cx="596899" cy="7747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6DDB02-2E23-374E-A14B-ACFBFF75FCD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15" b="89535" l="5063" r="42194"/>
                    </a14:imgEffect>
                  </a14:imgLayer>
                </a14:imgProps>
              </a:ext>
            </a:extLst>
          </a:blip>
          <a:srcRect l="4654" t="8550" r="57372" b="11013"/>
          <a:stretch/>
        </p:blipFill>
        <p:spPr>
          <a:xfrm>
            <a:off x="73960" y="3274359"/>
            <a:ext cx="524846" cy="605116"/>
          </a:xfrm>
          <a:prstGeom prst="rect">
            <a:avLst/>
          </a:prstGeom>
        </p:spPr>
      </p:pic>
      <p:sp>
        <p:nvSpPr>
          <p:cNvPr id="48" name="Content Placeholder 5">
            <a:extLst>
              <a:ext uri="{FF2B5EF4-FFF2-40B4-BE49-F238E27FC236}">
                <a16:creationId xmlns:a16="http://schemas.microsoft.com/office/drawing/2014/main" id="{B893F528-8B79-034D-919B-555971EA7DD4}"/>
              </a:ext>
            </a:extLst>
          </p:cNvPr>
          <p:cNvSpPr txBox="1">
            <a:spLocks/>
          </p:cNvSpPr>
          <p:nvPr/>
        </p:nvSpPr>
        <p:spPr>
          <a:xfrm>
            <a:off x="723899" y="963386"/>
            <a:ext cx="8420105" cy="2674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Missing data analysis</a:t>
            </a:r>
          </a:p>
          <a:p>
            <a:pPr>
              <a:spcBef>
                <a:spcPts val="0"/>
              </a:spcBef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Measurement model</a:t>
            </a:r>
          </a:p>
          <a:p>
            <a:pPr>
              <a:spcBef>
                <a:spcPts val="0"/>
              </a:spcBef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Structural model</a:t>
            </a:r>
          </a:p>
          <a:p>
            <a:pPr>
              <a:spcBef>
                <a:spcPts val="0"/>
              </a:spcBef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Monte Carlo method for assessing mediation</a:t>
            </a:r>
            <a:endParaRPr lang="en-US" sz="105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spcBef>
                <a:spcPts val="600"/>
              </a:spcBef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spcBef>
                <a:spcPts val="600"/>
              </a:spcBef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0"/>
              </a:spcBef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00C2C9-CC18-8C4A-B1F3-55B2E1936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" y="518207"/>
            <a:ext cx="608560" cy="60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06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6C3F5890-2A4B-D441-959F-A7F8D1658B36}"/>
              </a:ext>
            </a:extLst>
          </p:cNvPr>
          <p:cNvSpPr/>
          <p:nvPr/>
        </p:nvSpPr>
        <p:spPr>
          <a:xfrm>
            <a:off x="0" y="2911288"/>
            <a:ext cx="685800" cy="1405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18490FA-93A6-1145-9A46-3E2A956B5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55600" y="1879600"/>
            <a:ext cx="1397000" cy="685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5" name="Picture 3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C15799B-275F-3D44-BE04-7E3D7C9FB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85800" cy="15366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EB832E6E-DF97-AA4D-8BCE-EF44346AF6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18000"/>
            <a:ext cx="685800" cy="1397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Picture 3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B893004-F6F1-A448-965D-4D1C7DC0FB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96" y="4461953"/>
            <a:ext cx="497154" cy="941515"/>
          </a:xfrm>
          <a:prstGeom prst="rect">
            <a:avLst/>
          </a:prstGeom>
        </p:spPr>
      </p:pic>
      <p:pic>
        <p:nvPicPr>
          <p:cNvPr id="39" name="Picture 38" descr="A drawing of a face&#10;&#10;Description automatically generated">
            <a:extLst>
              <a:ext uri="{FF2B5EF4-FFF2-40B4-BE49-F238E27FC236}">
                <a16:creationId xmlns:a16="http://schemas.microsoft.com/office/drawing/2014/main" id="{C30FD0DB-8A2D-244A-89FC-AC8825BD528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031" r="6121" b="37563"/>
          <a:stretch/>
        </p:blipFill>
        <p:spPr>
          <a:xfrm>
            <a:off x="27432" y="1828799"/>
            <a:ext cx="596899" cy="7747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BA15878-C110-804A-B9EF-7BE29D6C8F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15" b="89535" l="5063" r="42194"/>
                    </a14:imgEffect>
                  </a14:imgLayer>
                </a14:imgProps>
              </a:ext>
            </a:extLst>
          </a:blip>
          <a:srcRect l="4654" t="8550" r="57372" b="11013"/>
          <a:stretch/>
        </p:blipFill>
        <p:spPr>
          <a:xfrm>
            <a:off x="73960" y="3274359"/>
            <a:ext cx="524846" cy="605116"/>
          </a:xfrm>
          <a:prstGeom prst="rect">
            <a:avLst/>
          </a:prstGeom>
        </p:spPr>
      </p:pic>
      <p:sp>
        <p:nvSpPr>
          <p:cNvPr id="41" name="Content Placeholder 5">
            <a:extLst>
              <a:ext uri="{FF2B5EF4-FFF2-40B4-BE49-F238E27FC236}">
                <a16:creationId xmlns:a16="http://schemas.microsoft.com/office/drawing/2014/main" id="{1ECE9429-B47C-8045-AD83-BDCDB82B879A}"/>
              </a:ext>
            </a:extLst>
          </p:cNvPr>
          <p:cNvSpPr txBox="1">
            <a:spLocks/>
          </p:cNvSpPr>
          <p:nvPr/>
        </p:nvSpPr>
        <p:spPr>
          <a:xfrm>
            <a:off x="723899" y="963386"/>
            <a:ext cx="8420105" cy="2674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MCAR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l-GR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146.40,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.55)</a:t>
            </a:r>
          </a:p>
          <a:p>
            <a:pPr>
              <a:spcBef>
                <a:spcPts val="0"/>
              </a:spcBef>
            </a:pPr>
            <a:r>
              <a:rPr lang="en-US" sz="28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Measurement model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0"/>
              </a:spcBef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FE81FDB-2F2B-3D49-AF56-2334BDDD8E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71907" y="1948727"/>
            <a:ext cx="6219998" cy="3708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6936FE-9C76-524F-9F00-B17F35FE5B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" y="518207"/>
            <a:ext cx="608560" cy="60786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B466978-5505-C144-9090-4C46C1D36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090" y="0"/>
            <a:ext cx="8408781" cy="800100"/>
          </a:xfrm>
        </p:spPr>
        <p:txBody>
          <a:bodyPr>
            <a:noAutofit/>
          </a:bodyPr>
          <a:lstStyle/>
          <a:p>
            <a:r>
              <a:rPr lang="en-US" sz="4900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Preliminary Results</a:t>
            </a:r>
          </a:p>
        </p:txBody>
      </p:sp>
    </p:spTree>
    <p:extLst>
      <p:ext uri="{BB962C8B-B14F-4D97-AF65-F5344CB8AC3E}">
        <p14:creationId xmlns:p14="http://schemas.microsoft.com/office/powerpoint/2010/main" val="3897002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E5E0C3-B622-6549-A225-E1C785D5C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132" y="563433"/>
            <a:ext cx="7327897" cy="5151567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6C3F5890-2A4B-D441-959F-A7F8D1658B36}"/>
              </a:ext>
            </a:extLst>
          </p:cNvPr>
          <p:cNvSpPr/>
          <p:nvPr/>
        </p:nvSpPr>
        <p:spPr>
          <a:xfrm>
            <a:off x="0" y="2911288"/>
            <a:ext cx="685800" cy="1405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18490FA-93A6-1145-9A46-3E2A956B5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55600" y="1879600"/>
            <a:ext cx="1397000" cy="685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5" name="Picture 3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C15799B-275F-3D44-BE04-7E3D7C9FB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85800" cy="15366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EB832E6E-DF97-AA4D-8BCE-EF44346AF6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18000"/>
            <a:ext cx="685800" cy="1397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Picture 3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B893004-F6F1-A448-965D-4D1C7DC0FB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96" y="4461953"/>
            <a:ext cx="497154" cy="941515"/>
          </a:xfrm>
          <a:prstGeom prst="rect">
            <a:avLst/>
          </a:prstGeom>
        </p:spPr>
      </p:pic>
      <p:pic>
        <p:nvPicPr>
          <p:cNvPr id="39" name="Picture 38" descr="A drawing of a face&#10;&#10;Description automatically generated">
            <a:extLst>
              <a:ext uri="{FF2B5EF4-FFF2-40B4-BE49-F238E27FC236}">
                <a16:creationId xmlns:a16="http://schemas.microsoft.com/office/drawing/2014/main" id="{C30FD0DB-8A2D-244A-89FC-AC8825BD52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3031" r="6121" b="37563"/>
          <a:stretch/>
        </p:blipFill>
        <p:spPr>
          <a:xfrm>
            <a:off x="27432" y="1828799"/>
            <a:ext cx="596899" cy="7747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BA15878-C110-804A-B9EF-7BE29D6C8FA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915" b="89535" l="5063" r="42194"/>
                    </a14:imgEffect>
                  </a14:imgLayer>
                </a14:imgProps>
              </a:ext>
            </a:extLst>
          </a:blip>
          <a:srcRect l="4654" t="8550" r="57372" b="11013"/>
          <a:stretch/>
        </p:blipFill>
        <p:spPr>
          <a:xfrm>
            <a:off x="73960" y="3274359"/>
            <a:ext cx="524846" cy="6051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672A71-9BB3-7247-A942-D43AF30063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" y="518207"/>
            <a:ext cx="608560" cy="60786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1273F75C-59AE-6240-AABD-BE4DCA8E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090" y="0"/>
            <a:ext cx="8408781" cy="800100"/>
          </a:xfrm>
        </p:spPr>
        <p:txBody>
          <a:bodyPr>
            <a:noAutofit/>
          </a:bodyPr>
          <a:lstStyle/>
          <a:p>
            <a:r>
              <a:rPr lang="en-US" sz="4900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690035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6C3F5890-2A4B-D441-959F-A7F8D1658B36}"/>
              </a:ext>
            </a:extLst>
          </p:cNvPr>
          <p:cNvSpPr/>
          <p:nvPr/>
        </p:nvSpPr>
        <p:spPr>
          <a:xfrm>
            <a:off x="0" y="2911288"/>
            <a:ext cx="685800" cy="1405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18490FA-93A6-1145-9A46-3E2A956B5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55600" y="1879600"/>
            <a:ext cx="1397000" cy="685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5" name="Picture 3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C15799B-275F-3D44-BE04-7E3D7C9FB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85800" cy="15366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EB832E6E-DF97-AA4D-8BCE-EF44346AF6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18000"/>
            <a:ext cx="685800" cy="1397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Picture 3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B893004-F6F1-A448-965D-4D1C7DC0FB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96" y="4461953"/>
            <a:ext cx="497154" cy="941515"/>
          </a:xfrm>
          <a:prstGeom prst="rect">
            <a:avLst/>
          </a:prstGeom>
        </p:spPr>
      </p:pic>
      <p:pic>
        <p:nvPicPr>
          <p:cNvPr id="39" name="Picture 38" descr="A drawing of a face&#10;&#10;Description automatically generated">
            <a:extLst>
              <a:ext uri="{FF2B5EF4-FFF2-40B4-BE49-F238E27FC236}">
                <a16:creationId xmlns:a16="http://schemas.microsoft.com/office/drawing/2014/main" id="{C30FD0DB-8A2D-244A-89FC-AC8825BD528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031" r="6121" b="37563"/>
          <a:stretch/>
        </p:blipFill>
        <p:spPr>
          <a:xfrm>
            <a:off x="27432" y="1828799"/>
            <a:ext cx="596899" cy="7747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BA15878-C110-804A-B9EF-7BE29D6C8F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15" b="89535" l="5063" r="42194"/>
                    </a14:imgEffect>
                  </a14:imgLayer>
                </a14:imgProps>
              </a:ext>
            </a:extLst>
          </a:blip>
          <a:srcRect l="4654" t="8550" r="57372" b="11013"/>
          <a:stretch/>
        </p:blipFill>
        <p:spPr>
          <a:xfrm>
            <a:off x="73960" y="3274359"/>
            <a:ext cx="524846" cy="605116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FAB744FC-6C4B-1542-89E8-37F6268E8217}"/>
              </a:ext>
            </a:extLst>
          </p:cNvPr>
          <p:cNvSpPr txBox="1">
            <a:spLocks/>
          </p:cNvSpPr>
          <p:nvPr/>
        </p:nvSpPr>
        <p:spPr>
          <a:xfrm>
            <a:off x="723895" y="947616"/>
            <a:ext cx="8420105" cy="2674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Test for indirect effects</a:t>
            </a:r>
          </a:p>
          <a:p>
            <a:pPr lvl="1">
              <a:spcBef>
                <a:spcPts val="0"/>
              </a:spcBef>
            </a:pPr>
            <a:r>
              <a:rPr lang="en-US" sz="24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Closeness </a:t>
            </a:r>
            <a:r>
              <a:rPr lang="en-US" sz="2000" i="1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(through Use of VA Services)</a:t>
            </a:r>
          </a:p>
          <a:p>
            <a:pPr lvl="2">
              <a:spcBef>
                <a:spcPts val="0"/>
              </a:spcBef>
            </a:pPr>
            <a:r>
              <a:rPr lang="en-US" sz="2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➡️ Tx. Sleep Disorder </a:t>
            </a:r>
            <a:r>
              <a:rPr lang="en-US" sz="16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❌</a:t>
            </a:r>
          </a:p>
          <a:p>
            <a:pPr lvl="2">
              <a:spcBef>
                <a:spcPts val="0"/>
              </a:spcBef>
            </a:pPr>
            <a:r>
              <a:rPr lang="en-US" sz="2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➡️ Tx. Depression </a:t>
            </a:r>
            <a:r>
              <a:rPr lang="en-US" sz="16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❌</a:t>
            </a:r>
          </a:p>
          <a:p>
            <a:pPr lvl="2">
              <a:spcBef>
                <a:spcPts val="0"/>
              </a:spcBef>
            </a:pPr>
            <a:r>
              <a:rPr lang="en-US" sz="2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➡️ Tx. Alcohol Use </a:t>
            </a:r>
            <a:r>
              <a:rPr lang="en-US" sz="16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❌</a:t>
            </a:r>
          </a:p>
          <a:p>
            <a:pPr lvl="2">
              <a:spcBef>
                <a:spcPts val="0"/>
              </a:spcBef>
            </a:pP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2">
              <a:spcBef>
                <a:spcPts val="0"/>
              </a:spcBef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345AA9-F290-FA44-A33C-B0649AF4B0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417771">
            <a:off x="1967383" y="3045798"/>
            <a:ext cx="2451010" cy="15083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1FE7E7-D385-BC47-A9B0-736DABC88733}"/>
              </a:ext>
            </a:extLst>
          </p:cNvPr>
          <p:cNvSpPr/>
          <p:nvPr/>
        </p:nvSpPr>
        <p:spPr>
          <a:xfrm>
            <a:off x="2216195" y="4609519"/>
            <a:ext cx="221727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7030A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 Indirect </a:t>
            </a:r>
          </a:p>
          <a:p>
            <a:pPr algn="ctr"/>
            <a:r>
              <a:rPr lang="en-US" sz="2400" b="0" cap="none" spc="0" dirty="0">
                <a:ln w="0"/>
                <a:solidFill>
                  <a:srgbClr val="7030A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Effects Detected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85B903-DC18-E04B-B275-A4ACCEDDF2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" y="518207"/>
            <a:ext cx="608560" cy="6078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2011BC-37F3-9640-8D86-B39A28026B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68333" y="2582333"/>
            <a:ext cx="4275667" cy="3132667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51CFE24C-9694-0F48-8D19-0087971DB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090" y="0"/>
            <a:ext cx="8408781" cy="800100"/>
          </a:xfrm>
        </p:spPr>
        <p:txBody>
          <a:bodyPr>
            <a:noAutofit/>
          </a:bodyPr>
          <a:lstStyle/>
          <a:p>
            <a:r>
              <a:rPr lang="en-US" sz="4900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620387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6C3F5890-2A4B-D441-959F-A7F8D1658B36}"/>
              </a:ext>
            </a:extLst>
          </p:cNvPr>
          <p:cNvSpPr/>
          <p:nvPr/>
        </p:nvSpPr>
        <p:spPr>
          <a:xfrm>
            <a:off x="0" y="2911288"/>
            <a:ext cx="685800" cy="1405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18490FA-93A6-1145-9A46-3E2A956B5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55600" y="1879600"/>
            <a:ext cx="1397000" cy="685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5" name="Picture 3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C15799B-275F-3D44-BE04-7E3D7C9FB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85800" cy="15366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EB832E6E-DF97-AA4D-8BCE-EF44346AF6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18000"/>
            <a:ext cx="685800" cy="1397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Picture 3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B893004-F6F1-A448-965D-4D1C7DC0FB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96" y="4461953"/>
            <a:ext cx="497154" cy="941515"/>
          </a:xfrm>
          <a:prstGeom prst="rect">
            <a:avLst/>
          </a:prstGeom>
        </p:spPr>
      </p:pic>
      <p:pic>
        <p:nvPicPr>
          <p:cNvPr id="39" name="Picture 38" descr="A drawing of a face&#10;&#10;Description automatically generated">
            <a:extLst>
              <a:ext uri="{FF2B5EF4-FFF2-40B4-BE49-F238E27FC236}">
                <a16:creationId xmlns:a16="http://schemas.microsoft.com/office/drawing/2014/main" id="{C30FD0DB-8A2D-244A-89FC-AC8825BD528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031" r="6121" b="37563"/>
          <a:stretch/>
        </p:blipFill>
        <p:spPr>
          <a:xfrm>
            <a:off x="27432" y="1828799"/>
            <a:ext cx="596899" cy="7747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BA15878-C110-804A-B9EF-7BE29D6C8F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15" b="89535" l="5063" r="42194"/>
                    </a14:imgEffect>
                  </a14:imgLayer>
                </a14:imgProps>
              </a:ext>
            </a:extLst>
          </a:blip>
          <a:srcRect l="4654" t="8550" r="57372" b="11013"/>
          <a:stretch/>
        </p:blipFill>
        <p:spPr>
          <a:xfrm>
            <a:off x="73960" y="3274359"/>
            <a:ext cx="524846" cy="605116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FAB744FC-6C4B-1542-89E8-37F6268E8217}"/>
              </a:ext>
            </a:extLst>
          </p:cNvPr>
          <p:cNvSpPr txBox="1">
            <a:spLocks/>
          </p:cNvSpPr>
          <p:nvPr/>
        </p:nvSpPr>
        <p:spPr>
          <a:xfrm>
            <a:off x="723895" y="956083"/>
            <a:ext cx="8420105" cy="2674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Test for indirect effects</a:t>
            </a:r>
          </a:p>
          <a:p>
            <a:pPr lvl="1">
              <a:spcBef>
                <a:spcPts val="0"/>
              </a:spcBef>
            </a:pPr>
            <a:r>
              <a:rPr lang="en-US" sz="24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Closeness </a:t>
            </a:r>
            <a:r>
              <a:rPr lang="en-US" sz="2000" i="1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(through Use of VA Services)</a:t>
            </a:r>
            <a:endParaRPr lang="en-US" sz="2000" i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spcBef>
                <a:spcPts val="0"/>
              </a:spcBef>
            </a:pPr>
            <a:r>
              <a:rPr lang="en-US" sz="24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CRTE </a:t>
            </a:r>
            <a:r>
              <a:rPr lang="en-US" sz="2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➡️</a:t>
            </a:r>
            <a:r>
              <a:rPr lang="en-US" sz="24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Use of VA Services </a:t>
            </a:r>
            <a:r>
              <a:rPr lang="en-US" sz="2000" i="1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(through Closeness) </a:t>
            </a:r>
            <a:r>
              <a:rPr lang="en-US" sz="16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✅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spcBef>
                <a:spcPts val="0"/>
              </a:spcBef>
            </a:pPr>
            <a:r>
              <a:rPr lang="en-US" sz="24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CRTE </a:t>
            </a:r>
            <a:r>
              <a:rPr lang="en-US" sz="2000" i="1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(through Closeness) </a:t>
            </a:r>
          </a:p>
          <a:p>
            <a:pPr lvl="2">
              <a:spcBef>
                <a:spcPts val="0"/>
              </a:spcBef>
            </a:pPr>
            <a:r>
              <a:rPr lang="en-US" sz="2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➡️ Tx. Sleep Disorder </a:t>
            </a:r>
            <a:r>
              <a:rPr lang="en-US" sz="16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✅ </a:t>
            </a:r>
          </a:p>
          <a:p>
            <a:pPr lvl="2">
              <a:spcBef>
                <a:spcPts val="0"/>
              </a:spcBef>
            </a:pPr>
            <a:r>
              <a:rPr lang="en-US" sz="2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➡️ Tx. Depression </a:t>
            </a:r>
            <a:r>
              <a:rPr lang="en-US" sz="16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✅ </a:t>
            </a:r>
          </a:p>
          <a:p>
            <a:pPr lvl="2">
              <a:spcBef>
                <a:spcPts val="0"/>
              </a:spcBef>
            </a:pPr>
            <a:r>
              <a:rPr lang="en-US" sz="2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➡️ Tx. Alcohol Use </a:t>
            </a:r>
            <a:r>
              <a:rPr lang="en-US" sz="16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❌</a:t>
            </a:r>
          </a:p>
          <a:p>
            <a:pPr lvl="1">
              <a:spcBef>
                <a:spcPts val="0"/>
              </a:spcBef>
            </a:pP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spcBef>
                <a:spcPts val="0"/>
              </a:spcBef>
            </a:pPr>
            <a:endParaRPr lang="en-US" sz="2000" i="1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</a:pPr>
            <a:endParaRPr lang="en-US" sz="2000" i="1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85B903-DC18-E04B-B275-A4ACCEDDF2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" y="518207"/>
            <a:ext cx="608560" cy="6078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4EF4B1-8841-A64C-9538-E63171A555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68333" y="2582333"/>
            <a:ext cx="4275667" cy="31326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CD6AFD-B2B9-A344-9DA6-AF4E8E41CC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44530" y="4117938"/>
            <a:ext cx="2209814" cy="14896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2CF4486-7D60-1341-AE78-594A68D9E5E1}"/>
              </a:ext>
            </a:extLst>
          </p:cNvPr>
          <p:cNvSpPr/>
          <p:nvPr/>
        </p:nvSpPr>
        <p:spPr>
          <a:xfrm rot="314772">
            <a:off x="1896535" y="3627384"/>
            <a:ext cx="32004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7030A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That’s More Like </a:t>
            </a:r>
            <a:r>
              <a:rPr lang="en-US" sz="2400" dirty="0">
                <a:ln w="0"/>
                <a:solidFill>
                  <a:srgbClr val="7030A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It!</a:t>
            </a:r>
            <a:endParaRPr lang="en-US" sz="2400" b="0" cap="none" spc="0" dirty="0">
              <a:ln w="0"/>
              <a:solidFill>
                <a:srgbClr val="7030A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5BE623A-7A6C-B346-BE45-20A179BD5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090" y="0"/>
            <a:ext cx="8408781" cy="800100"/>
          </a:xfrm>
        </p:spPr>
        <p:txBody>
          <a:bodyPr>
            <a:noAutofit/>
          </a:bodyPr>
          <a:lstStyle/>
          <a:p>
            <a:r>
              <a:rPr lang="en-US" sz="4900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4175285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6C3F5890-2A4B-D441-959F-A7F8D1658B36}"/>
              </a:ext>
            </a:extLst>
          </p:cNvPr>
          <p:cNvSpPr/>
          <p:nvPr/>
        </p:nvSpPr>
        <p:spPr>
          <a:xfrm>
            <a:off x="0" y="2911288"/>
            <a:ext cx="685800" cy="1405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18490FA-93A6-1145-9A46-3E2A956B5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55600" y="1879600"/>
            <a:ext cx="1397000" cy="685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5" name="Picture 3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C15799B-275F-3D44-BE04-7E3D7C9FB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85800" cy="15366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EB832E6E-DF97-AA4D-8BCE-EF44346AF6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18000"/>
            <a:ext cx="685800" cy="1397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Picture 3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B893004-F6F1-A448-965D-4D1C7DC0FB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96" y="4461953"/>
            <a:ext cx="497154" cy="941515"/>
          </a:xfrm>
          <a:prstGeom prst="rect">
            <a:avLst/>
          </a:prstGeom>
        </p:spPr>
      </p:pic>
      <p:pic>
        <p:nvPicPr>
          <p:cNvPr id="39" name="Picture 38" descr="A drawing of a face&#10;&#10;Description automatically generated">
            <a:extLst>
              <a:ext uri="{FF2B5EF4-FFF2-40B4-BE49-F238E27FC236}">
                <a16:creationId xmlns:a16="http://schemas.microsoft.com/office/drawing/2014/main" id="{C30FD0DB-8A2D-244A-89FC-AC8825BD528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031" r="6121" b="37563"/>
          <a:stretch/>
        </p:blipFill>
        <p:spPr>
          <a:xfrm>
            <a:off x="27432" y="1828799"/>
            <a:ext cx="596899" cy="7747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BA15878-C110-804A-B9EF-7BE29D6C8F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15" b="89535" l="5063" r="42194"/>
                    </a14:imgEffect>
                  </a14:imgLayer>
                </a14:imgProps>
              </a:ext>
            </a:extLst>
          </a:blip>
          <a:srcRect l="4654" t="8550" r="57372" b="11013"/>
          <a:stretch/>
        </p:blipFill>
        <p:spPr>
          <a:xfrm>
            <a:off x="73960" y="3274359"/>
            <a:ext cx="524846" cy="605116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E72B2D6-0364-DA4B-AF03-FF1A0314FA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992099"/>
              </p:ext>
            </p:extLst>
          </p:nvPr>
        </p:nvGraphicFramePr>
        <p:xfrm>
          <a:off x="1311797" y="2599643"/>
          <a:ext cx="7106858" cy="202251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60298">
                  <a:extLst>
                    <a:ext uri="{9D8B030D-6E8A-4147-A177-3AD203B41FA5}">
                      <a16:colId xmlns:a16="http://schemas.microsoft.com/office/drawing/2014/main" val="3418749778"/>
                    </a:ext>
                  </a:extLst>
                </a:gridCol>
                <a:gridCol w="1389849">
                  <a:extLst>
                    <a:ext uri="{9D8B030D-6E8A-4147-A177-3AD203B41FA5}">
                      <a16:colId xmlns:a16="http://schemas.microsoft.com/office/drawing/2014/main" val="3567203864"/>
                    </a:ext>
                  </a:extLst>
                </a:gridCol>
                <a:gridCol w="1475819">
                  <a:extLst>
                    <a:ext uri="{9D8B030D-6E8A-4147-A177-3AD203B41FA5}">
                      <a16:colId xmlns:a16="http://schemas.microsoft.com/office/drawing/2014/main" val="342175954"/>
                    </a:ext>
                  </a:extLst>
                </a:gridCol>
                <a:gridCol w="1404178">
                  <a:extLst>
                    <a:ext uri="{9D8B030D-6E8A-4147-A177-3AD203B41FA5}">
                      <a16:colId xmlns:a16="http://schemas.microsoft.com/office/drawing/2014/main" val="1783177100"/>
                    </a:ext>
                  </a:extLst>
                </a:gridCol>
                <a:gridCol w="1776714">
                  <a:extLst>
                    <a:ext uri="{9D8B030D-6E8A-4147-A177-3AD203B41FA5}">
                      <a16:colId xmlns:a16="http://schemas.microsoft.com/office/drawing/2014/main" val="2748765974"/>
                    </a:ext>
                  </a:extLst>
                </a:gridCol>
              </a:tblGrid>
              <a:tr h="738658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Never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Hardly </a:t>
                      </a:r>
                    </a:p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few times a year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 least once a month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8188557"/>
                  </a:ext>
                </a:extLst>
              </a:tr>
              <a:tr h="427952"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1266955"/>
                  </a:ext>
                </a:extLst>
              </a:tr>
              <a:tr h="427952"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1414752"/>
                  </a:ext>
                </a:extLst>
              </a:tr>
              <a:tr h="427952"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602.27***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4132417"/>
                  </a:ext>
                </a:extLst>
              </a:tr>
            </a:tbl>
          </a:graphicData>
        </a:graphic>
      </p:graphicFrame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B8059CEA-1A87-2649-AF88-EC38DA60B724}"/>
              </a:ext>
            </a:extLst>
          </p:cNvPr>
          <p:cNvSpPr txBox="1">
            <a:spLocks/>
          </p:cNvSpPr>
          <p:nvPr/>
        </p:nvSpPr>
        <p:spPr>
          <a:xfrm>
            <a:off x="723899" y="963387"/>
            <a:ext cx="8420105" cy="1270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ANOVA with Bonferroni post hoc tests</a:t>
            </a:r>
          </a:p>
          <a:p>
            <a:pPr lvl="1">
              <a:spcBef>
                <a:spcPts val="0"/>
              </a:spcBef>
            </a:pPr>
            <a:r>
              <a:rPr lang="en-US" sz="2400" i="1" dirty="0">
                <a:latin typeface="Times New Roman" charset="0"/>
                <a:ea typeface="Times New Roman" charset="0"/>
                <a:cs typeface="Times New Roman" charset="0"/>
              </a:rPr>
              <a:t>IV = Frequency of Contact</a:t>
            </a:r>
          </a:p>
          <a:p>
            <a:pPr lvl="1">
              <a:spcBef>
                <a:spcPts val="0"/>
              </a:spcBef>
            </a:pPr>
            <a:r>
              <a:rPr lang="en-US" sz="2400" i="1" dirty="0">
                <a:latin typeface="Times New Roman" charset="0"/>
                <a:ea typeface="Times New Roman" charset="0"/>
                <a:cs typeface="Times New Roman" charset="0"/>
              </a:rPr>
              <a:t>DV = Composite of Military Closeness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B5B24F-AA20-D04C-B9B1-87B27A9ED5C5}"/>
              </a:ext>
            </a:extLst>
          </p:cNvPr>
          <p:cNvSpPr/>
          <p:nvPr/>
        </p:nvSpPr>
        <p:spPr>
          <a:xfrm>
            <a:off x="1338805" y="4853394"/>
            <a:ext cx="69255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Note. All levels of frequency varied significantly from each other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7E6DC4-DC8C-014E-BB2A-8F137114B8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" y="518207"/>
            <a:ext cx="608560" cy="60786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EB39E8E9-05B8-6345-9B92-DDAFA9E9F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090" y="0"/>
            <a:ext cx="8408781" cy="800100"/>
          </a:xfrm>
        </p:spPr>
        <p:txBody>
          <a:bodyPr>
            <a:noAutofit/>
          </a:bodyPr>
          <a:lstStyle/>
          <a:p>
            <a:r>
              <a:rPr lang="en-US" sz="4900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Future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4003930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54ED9B1-257D-0742-9C86-42FD7A212A78}"/>
              </a:ext>
            </a:extLst>
          </p:cNvPr>
          <p:cNvSpPr/>
          <p:nvPr/>
        </p:nvSpPr>
        <p:spPr>
          <a:xfrm>
            <a:off x="0" y="2911288"/>
            <a:ext cx="685800" cy="1405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090" y="0"/>
            <a:ext cx="8408781" cy="800100"/>
          </a:xfrm>
        </p:spPr>
        <p:txBody>
          <a:bodyPr>
            <a:noAutofit/>
          </a:bodyPr>
          <a:lstStyle/>
          <a:p>
            <a:r>
              <a:rPr lang="en-US" sz="4900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Discussion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D53AA1B-450F-9A48-A1BA-EE28673EF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55600" y="1879600"/>
            <a:ext cx="1397000" cy="685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0" name="Picture 39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9B2E3A-004F-0646-AEC6-152611070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85800" cy="15366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" name="Picture 40" descr="A close up of a logo&#10;&#10;Description automatically generated">
            <a:extLst>
              <a:ext uri="{FF2B5EF4-FFF2-40B4-BE49-F238E27FC236}">
                <a16:creationId xmlns:a16="http://schemas.microsoft.com/office/drawing/2014/main" id="{48633D58-DF73-D946-9738-183B26826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18000"/>
            <a:ext cx="685800" cy="1397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:a16="http://schemas.microsoft.com/office/drawing/2014/main" id="{D327544B-1640-6B4D-AF15-63CB645995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96" y="4461953"/>
            <a:ext cx="497154" cy="941515"/>
          </a:xfrm>
          <a:prstGeom prst="rect">
            <a:avLst/>
          </a:prstGeom>
        </p:spPr>
      </p:pic>
      <p:pic>
        <p:nvPicPr>
          <p:cNvPr id="44" name="Picture 43" descr="A drawing of a face&#10;&#10;Description automatically generated">
            <a:extLst>
              <a:ext uri="{FF2B5EF4-FFF2-40B4-BE49-F238E27FC236}">
                <a16:creationId xmlns:a16="http://schemas.microsoft.com/office/drawing/2014/main" id="{FAC5DBDC-19DB-CA48-B151-771522C407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031" r="6121" b="37563"/>
          <a:stretch/>
        </p:blipFill>
        <p:spPr>
          <a:xfrm>
            <a:off x="27432" y="1828799"/>
            <a:ext cx="596899" cy="7747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6DDB02-2E23-374E-A14B-ACFBFF75FCD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15" b="89535" l="5063" r="42194"/>
                    </a14:imgEffect>
                  </a14:imgLayer>
                </a14:imgProps>
              </a:ext>
            </a:extLst>
          </a:blip>
          <a:srcRect l="4654" t="8550" r="57372" b="11013"/>
          <a:stretch/>
        </p:blipFill>
        <p:spPr>
          <a:xfrm>
            <a:off x="73960" y="3274359"/>
            <a:ext cx="524846" cy="605116"/>
          </a:xfrm>
          <a:prstGeom prst="rect">
            <a:avLst/>
          </a:prstGeom>
        </p:spPr>
      </p:pic>
      <p:sp>
        <p:nvSpPr>
          <p:cNvPr id="48" name="Content Placeholder 5">
            <a:extLst>
              <a:ext uri="{FF2B5EF4-FFF2-40B4-BE49-F238E27FC236}">
                <a16:creationId xmlns:a16="http://schemas.microsoft.com/office/drawing/2014/main" id="{B893F528-8B79-034D-919B-555971EA7DD4}"/>
              </a:ext>
            </a:extLst>
          </p:cNvPr>
          <p:cNvSpPr txBox="1">
            <a:spLocks/>
          </p:cNvSpPr>
          <p:nvPr/>
        </p:nvSpPr>
        <p:spPr>
          <a:xfrm>
            <a:off x="723899" y="963386"/>
            <a:ext cx="8420105" cy="47516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Closeness to fellow veterans as a protective factor for veterans that have chronic health conditions</a:t>
            </a:r>
          </a:p>
          <a:p>
            <a:pPr>
              <a:spcBef>
                <a:spcPts val="0"/>
              </a:spcBef>
            </a:pPr>
            <a:endParaRPr lang="en-US" sz="13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0"/>
              </a:spcBef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The relationship between CRTE and social bonding may reflect a shared experience; as such, there is theoretical likelihood that veterans with CRTE will lean on these relationships more heavily </a:t>
            </a:r>
            <a:r>
              <a:rPr lang="en-US" sz="1300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sz="1300" dirty="0" err="1">
                <a:latin typeface="Times New Roman" charset="0"/>
                <a:ea typeface="Times New Roman" charset="0"/>
                <a:cs typeface="Times New Roman" charset="0"/>
              </a:rPr>
              <a:t>Ajzen</a:t>
            </a:r>
            <a:r>
              <a:rPr lang="en-US" sz="1300" dirty="0">
                <a:latin typeface="Times New Roman" charset="0"/>
                <a:ea typeface="Times New Roman" charset="0"/>
                <a:cs typeface="Times New Roman" charset="0"/>
              </a:rPr>
              <a:t>, 1985)</a:t>
            </a:r>
          </a:p>
          <a:p>
            <a:pPr>
              <a:spcBef>
                <a:spcPts val="0"/>
              </a:spcBef>
            </a:pPr>
            <a:endParaRPr lang="en-US" sz="13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0"/>
              </a:spcBef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Peripheral ties may be an important aspect to long term health, particularly for this cohort of veterans</a:t>
            </a:r>
          </a:p>
          <a:p>
            <a:pPr>
              <a:spcBef>
                <a:spcPts val="0"/>
              </a:spcBef>
            </a:pPr>
            <a:endParaRPr lang="en-US" sz="13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0"/>
              </a:spcBef>
            </a:pPr>
            <a:r>
              <a:rPr lang="en-US" sz="2800" b="1" dirty="0">
                <a:latin typeface="Times New Roman" charset="0"/>
                <a:ea typeface="Times New Roman" charset="0"/>
                <a:cs typeface="Times New Roman" charset="0"/>
              </a:rPr>
              <a:t>Limitations &amp; Future Directions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: more robust measurement; longer term impacts over more data points</a:t>
            </a:r>
          </a:p>
          <a:p>
            <a:pPr>
              <a:spcBef>
                <a:spcPts val="0"/>
              </a:spcBef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spcBef>
                <a:spcPts val="600"/>
              </a:spcBef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0"/>
              </a:spcBef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6B98CB-0195-5648-B83B-81F7D6772D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" y="518207"/>
            <a:ext cx="608560" cy="60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4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D528402-09BD-9543-9689-C6FB310B984C}"/>
              </a:ext>
            </a:extLst>
          </p:cNvPr>
          <p:cNvSpPr/>
          <p:nvPr/>
        </p:nvSpPr>
        <p:spPr>
          <a:xfrm>
            <a:off x="-10868" y="2912782"/>
            <a:ext cx="694501" cy="1405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27B0300-65A0-0E4A-B49A-C674858EF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55600" y="1879600"/>
            <a:ext cx="1397000" cy="685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58A8C89-7572-134D-8F75-D8BB597BB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85800" cy="15366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2EDEF623-B962-404B-AF40-9C9D0C1AD6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18000"/>
            <a:ext cx="685800" cy="1397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638F6E-4960-E145-9592-7F8D061DC6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96" y="4461953"/>
            <a:ext cx="497154" cy="9415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ECA31F6-2AFA-D14A-86DC-130E4EFF63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" y="518207"/>
            <a:ext cx="608560" cy="607860"/>
          </a:xfrm>
          <a:prstGeom prst="rect">
            <a:avLst/>
          </a:prstGeom>
        </p:spPr>
      </p:pic>
      <p:pic>
        <p:nvPicPr>
          <p:cNvPr id="29" name="Picture 28" descr="A drawing of a face&#10;&#10;Description automatically generated">
            <a:extLst>
              <a:ext uri="{FF2B5EF4-FFF2-40B4-BE49-F238E27FC236}">
                <a16:creationId xmlns:a16="http://schemas.microsoft.com/office/drawing/2014/main" id="{1148969D-EAE7-B341-B32E-64F7505AA8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3031" r="6121" b="37563"/>
          <a:stretch/>
        </p:blipFill>
        <p:spPr>
          <a:xfrm>
            <a:off x="27432" y="1828799"/>
            <a:ext cx="596899" cy="7747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2117EA6-B760-BB43-BB30-39C1A42DB88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915" b="89535" l="5063" r="42194"/>
                    </a14:imgEffect>
                  </a14:imgLayer>
                </a14:imgProps>
              </a:ext>
            </a:extLst>
          </a:blip>
          <a:srcRect l="4654" t="8550" r="57372" b="11013"/>
          <a:stretch/>
        </p:blipFill>
        <p:spPr>
          <a:xfrm>
            <a:off x="73960" y="3274359"/>
            <a:ext cx="524846" cy="605116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0A1DF0DF-A774-8344-B44D-8CB203DB4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812" y="0"/>
            <a:ext cx="8460188" cy="815384"/>
          </a:xfrm>
        </p:spPr>
        <p:txBody>
          <a:bodyPr>
            <a:noAutofit/>
          </a:bodyPr>
          <a:lstStyle/>
          <a:p>
            <a:r>
              <a:rPr lang="en-US" sz="4900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Introduction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127576-C3FF-4226-923A-051777D3F675}"/>
              </a:ext>
            </a:extLst>
          </p:cNvPr>
          <p:cNvSpPr/>
          <p:nvPr/>
        </p:nvSpPr>
        <p:spPr>
          <a:xfrm>
            <a:off x="731520" y="979978"/>
            <a:ext cx="8412480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Prevalence of the aging veteran population 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(US DoD, 2015)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Combat-related traumatic experiences</a:t>
            </a:r>
          </a:p>
          <a:p>
            <a:pPr marL="800100" lvl="1" indent="-342900">
              <a:spcBef>
                <a:spcPts val="600"/>
              </a:spcBef>
              <a:buFont typeface="Times New Roman" panose="02020603050405020304" pitchFamily="18" charset="0"/>
              <a:buChar char="―"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Most consistent factor related to numerous negative health markers 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sz="1200" dirty="0" err="1">
                <a:latin typeface="Times New Roman" charset="0"/>
                <a:ea typeface="Times New Roman" charset="0"/>
                <a:cs typeface="Times New Roman" charset="0"/>
              </a:rPr>
              <a:t>Ramchand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 et al., 2015)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Health disparities</a:t>
            </a:r>
          </a:p>
          <a:p>
            <a:pPr marL="800100" lvl="1" indent="-342900">
              <a:spcBef>
                <a:spcPts val="600"/>
              </a:spcBef>
              <a:buFont typeface="Times New Roman" panose="02020603050405020304" pitchFamily="18" charset="0"/>
              <a:buChar char="―"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Sleep problems 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sz="1200" dirty="0" err="1">
                <a:latin typeface="Times New Roman" charset="0"/>
                <a:ea typeface="Times New Roman" charset="0"/>
                <a:cs typeface="Times New Roman" charset="0"/>
              </a:rPr>
              <a:t>Neylan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 et al., 1998)</a:t>
            </a:r>
          </a:p>
          <a:p>
            <a:pPr marL="800100" lvl="1" indent="-342900">
              <a:spcBef>
                <a:spcPts val="600"/>
              </a:spcBef>
              <a:buFont typeface="Times New Roman" panose="02020603050405020304" pitchFamily="18" charset="0"/>
              <a:buChar char="―"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Mental health 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sz="1200" dirty="0" err="1">
                <a:latin typeface="Times New Roman" charset="0"/>
                <a:ea typeface="Times New Roman" charset="0"/>
                <a:cs typeface="Times New Roman" charset="0"/>
              </a:rPr>
              <a:t>Grieger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 et al., 2006)</a:t>
            </a:r>
          </a:p>
        </p:txBody>
      </p:sp>
    </p:spTree>
    <p:extLst>
      <p:ext uri="{BB962C8B-B14F-4D97-AF65-F5344CB8AC3E}">
        <p14:creationId xmlns:p14="http://schemas.microsoft.com/office/powerpoint/2010/main" val="368249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54ED9B1-257D-0742-9C86-42FD7A212A78}"/>
              </a:ext>
            </a:extLst>
          </p:cNvPr>
          <p:cNvSpPr/>
          <p:nvPr/>
        </p:nvSpPr>
        <p:spPr>
          <a:xfrm>
            <a:off x="0" y="2911288"/>
            <a:ext cx="685800" cy="1405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090" y="0"/>
            <a:ext cx="8408781" cy="800100"/>
          </a:xfrm>
        </p:spPr>
        <p:txBody>
          <a:bodyPr>
            <a:noAutofit/>
          </a:bodyPr>
          <a:lstStyle/>
          <a:p>
            <a:r>
              <a:rPr lang="en-US" sz="4900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So What?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D53AA1B-450F-9A48-A1BA-EE28673EF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55600" y="1879600"/>
            <a:ext cx="1397000" cy="685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0" name="Picture 39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9B2E3A-004F-0646-AEC6-152611070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85800" cy="15366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" name="Picture 40" descr="A close up of a logo&#10;&#10;Description automatically generated">
            <a:extLst>
              <a:ext uri="{FF2B5EF4-FFF2-40B4-BE49-F238E27FC236}">
                <a16:creationId xmlns:a16="http://schemas.microsoft.com/office/drawing/2014/main" id="{48633D58-DF73-D946-9738-183B26826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18000"/>
            <a:ext cx="685800" cy="1397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:a16="http://schemas.microsoft.com/office/drawing/2014/main" id="{D327544B-1640-6B4D-AF15-63CB645995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96" y="4461953"/>
            <a:ext cx="497154" cy="941515"/>
          </a:xfrm>
          <a:prstGeom prst="rect">
            <a:avLst/>
          </a:prstGeom>
        </p:spPr>
      </p:pic>
      <p:pic>
        <p:nvPicPr>
          <p:cNvPr id="44" name="Picture 43" descr="A drawing of a face&#10;&#10;Description automatically generated">
            <a:extLst>
              <a:ext uri="{FF2B5EF4-FFF2-40B4-BE49-F238E27FC236}">
                <a16:creationId xmlns:a16="http://schemas.microsoft.com/office/drawing/2014/main" id="{FAC5DBDC-19DB-CA48-B151-771522C407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031" r="6121" b="37563"/>
          <a:stretch/>
        </p:blipFill>
        <p:spPr>
          <a:xfrm>
            <a:off x="27432" y="1828799"/>
            <a:ext cx="596899" cy="7747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6DDB02-2E23-374E-A14B-ACFBFF75FCD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15" b="89535" l="5063" r="42194"/>
                    </a14:imgEffect>
                  </a14:imgLayer>
                </a14:imgProps>
              </a:ext>
            </a:extLst>
          </a:blip>
          <a:srcRect l="4654" t="8550" r="57372" b="11013"/>
          <a:stretch/>
        </p:blipFill>
        <p:spPr>
          <a:xfrm>
            <a:off x="73960" y="3274359"/>
            <a:ext cx="524846" cy="605116"/>
          </a:xfrm>
          <a:prstGeom prst="rect">
            <a:avLst/>
          </a:prstGeom>
        </p:spPr>
      </p:pic>
      <p:sp>
        <p:nvSpPr>
          <p:cNvPr id="48" name="Content Placeholder 5">
            <a:extLst>
              <a:ext uri="{FF2B5EF4-FFF2-40B4-BE49-F238E27FC236}">
                <a16:creationId xmlns:a16="http://schemas.microsoft.com/office/drawing/2014/main" id="{B893F528-8B79-034D-919B-555971EA7DD4}"/>
              </a:ext>
            </a:extLst>
          </p:cNvPr>
          <p:cNvSpPr txBox="1">
            <a:spLocks/>
          </p:cNvSpPr>
          <p:nvPr/>
        </p:nvSpPr>
        <p:spPr>
          <a:xfrm>
            <a:off x="723899" y="963386"/>
            <a:ext cx="8420105" cy="47516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Interventions might consider ways to increase communication between veterans, as the frequency of communication is significantly linked with perceptions of closeness</a:t>
            </a:r>
          </a:p>
          <a:p>
            <a:pPr>
              <a:spcBef>
                <a:spcPts val="0"/>
              </a:spcBef>
            </a:pPr>
            <a:endParaRPr lang="en-US" sz="13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0"/>
              </a:spcBef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Closeness is not only related to treatment seeking behaviors but also to use of VA services; policy-makers might consider the importance of building social networks of veterans as a leverage point to get veterans “in the door”</a:t>
            </a:r>
          </a:p>
          <a:p>
            <a:pPr>
              <a:spcBef>
                <a:spcPts val="0"/>
              </a:spcBef>
            </a:pPr>
            <a:endParaRPr lang="en-US" sz="13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0"/>
              </a:spcBef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Stigma represents a major component surrounding treatment seeking behaviors and a culture that emphasizes the importance of health services may yield healthier aging veterans</a:t>
            </a: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spcBef>
                <a:spcPts val="600"/>
              </a:spcBef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0"/>
              </a:spcBef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19EAD6-7596-5449-83AC-6AB3840E25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" y="518207"/>
            <a:ext cx="608560" cy="60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8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6BD6BEAB-8989-4551-92A9-3DF214F405C8}"/>
              </a:ext>
            </a:extLst>
          </p:cNvPr>
          <p:cNvSpPr txBox="1">
            <a:spLocks/>
          </p:cNvSpPr>
          <p:nvPr/>
        </p:nvSpPr>
        <p:spPr>
          <a:xfrm>
            <a:off x="0" y="813066"/>
            <a:ext cx="9144000" cy="77061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i="1" dirty="0">
                <a:latin typeface="Times New Roman" charset="0"/>
                <a:ea typeface="Times New Roman" charset="0"/>
                <a:cs typeface="Times New Roman" charset="0"/>
              </a:rPr>
              <a:t>References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540072E-3561-1C49-83A4-798BBCFAC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96" y="130849"/>
            <a:ext cx="1210350" cy="89969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771C74B-CDA6-9B4C-AE6E-A8880D5E27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495" b="13027"/>
          <a:stretch/>
        </p:blipFill>
        <p:spPr>
          <a:xfrm>
            <a:off x="7010508" y="89196"/>
            <a:ext cx="1266796" cy="91814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26F2C50-0F8C-214A-ACA8-46D2EDBCE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2889" y="117608"/>
            <a:ext cx="1797072" cy="86138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E4A813E-0C57-654B-8AB8-7895522D7EF1}"/>
              </a:ext>
            </a:extLst>
          </p:cNvPr>
          <p:cNvSpPr txBox="1"/>
          <p:nvPr/>
        </p:nvSpPr>
        <p:spPr>
          <a:xfrm>
            <a:off x="4020927" y="270624"/>
            <a:ext cx="869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</a:p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</a:p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Arkansas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6863D40-8CA5-E345-8043-D39D24435E5F}"/>
              </a:ext>
            </a:extLst>
          </p:cNvPr>
          <p:cNvSpPr txBox="1"/>
          <p:nvPr/>
        </p:nvSpPr>
        <p:spPr>
          <a:xfrm>
            <a:off x="1269636" y="257604"/>
            <a:ext cx="976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Kansas</a:t>
            </a:r>
          </a:p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</a:t>
            </a:r>
          </a:p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8F93B5B-A9B9-D349-B935-A0E81E097501}"/>
              </a:ext>
            </a:extLst>
          </p:cNvPr>
          <p:cNvSpPr txBox="1"/>
          <p:nvPr/>
        </p:nvSpPr>
        <p:spPr>
          <a:xfrm>
            <a:off x="8274851" y="270667"/>
            <a:ext cx="869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</a:p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</a:p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Iowa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5A8BAAE-A0DF-6246-AF1A-64BC8F3E30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000" y="139700"/>
            <a:ext cx="1340556" cy="9652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E8E55BB-2796-E94B-AD3A-F2C96E3B9DD2}"/>
              </a:ext>
            </a:extLst>
          </p:cNvPr>
          <p:cNvSpPr txBox="1"/>
          <p:nvPr/>
        </p:nvSpPr>
        <p:spPr>
          <a:xfrm>
            <a:off x="6103729" y="372224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Adelphi</a:t>
            </a:r>
          </a:p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26028DC-2904-284D-8766-2B6AA21E1CC6}"/>
              </a:ext>
            </a:extLst>
          </p:cNvPr>
          <p:cNvSpPr/>
          <p:nvPr/>
        </p:nvSpPr>
        <p:spPr>
          <a:xfrm>
            <a:off x="6942078" y="4748994"/>
            <a:ext cx="109575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NCFR</a:t>
            </a:r>
          </a:p>
          <a:p>
            <a:pPr algn="ctr"/>
            <a:r>
              <a:rPr lang="en-US" sz="1500" b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 Ft. Worth Nov 2019</a:t>
            </a:r>
            <a:endParaRPr lang="en-US" sz="1500" b="1" i="1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353EF02-F2CB-C34D-B4D0-7A3EC78750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4437" y="4627396"/>
            <a:ext cx="1069563" cy="9880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E9CEF08-4670-3E44-B2FD-0A1F7F45677C}"/>
              </a:ext>
            </a:extLst>
          </p:cNvPr>
          <p:cNvSpPr/>
          <p:nvPr/>
        </p:nvSpPr>
        <p:spPr>
          <a:xfrm>
            <a:off x="339729" y="1411987"/>
            <a:ext cx="8433881" cy="44935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Ajzen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I. (1985). From intentions to actions: A theory of planned behavior.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J. Kuhl, &amp; J. Beckmann (Eds.),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Action control: From cognition to behavior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(pp. 11-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39)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Berlin, Germany: Springer-Verlag.</a:t>
            </a:r>
          </a:p>
          <a:p>
            <a:endParaRPr lang="en-US" sz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Ajzen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I. (1991). The Theory of Planned Behavior.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Organizational Behavior and Human Decision Processes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179-211. </a:t>
            </a:r>
          </a:p>
          <a:p>
            <a:endParaRPr lang="en-US" sz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Grieger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T. A.,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Cozza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J.,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Ursano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 J., Hoge, C., Martinez, P. E., Engel, C., &amp; Wain, H. J. (2006). Posttraumatic stress disorder and depression in battle-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injured soldiers.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American Journal of Psychiatry, 163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1777–1783.</a:t>
            </a:r>
          </a:p>
          <a:p>
            <a:endParaRPr lang="en-US" sz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Hom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A., Stanley, I. H., Schneider, M. E., &amp; Joiner Jr, T. E. (2017). A systematic review of help-seeking and mental health service utilization among military 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service members. 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Psychology Review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59-78.</a:t>
            </a:r>
          </a:p>
          <a:p>
            <a:endParaRPr lang="en-US" sz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Lu, M. W.,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Duckart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P., O'Malley, J. P., &amp;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Dobscha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K. (2011). Correlates of utilization of PTSD specialty treatment among recently diagnosed veterans at 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the VA. 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Psychiatric Services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(8), 943-949.</a:t>
            </a:r>
          </a:p>
          <a:p>
            <a:endParaRPr lang="en-US" sz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Neylan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T. C.,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Marmar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C. R., Metzler, T. J., Weiss, D. S.,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Zatzick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 F.,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Delucchi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 L., Wu, R. M., &amp; Schoenfeld, F. B. (1998). Sleep disturbances in the 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Vietnam generation: Findings from a nationally representative sample of male Vietnam veterans.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American Journal of Psychiatry, 155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(7), 929-933. </a:t>
            </a:r>
          </a:p>
          <a:p>
            <a:endParaRPr lang="en-US" sz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Pearlin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 I. (1989). The sociological study of stress.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Health and Social Behavior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241-256.</a:t>
            </a:r>
          </a:p>
          <a:p>
            <a:endParaRPr lang="en-US" sz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Pearlin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 I.,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Menaghan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 G., Lieberman, M. A., &amp; Mullan, J. T. (1981). The stress process.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Health &amp; Social Behavior, 22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(4), 337-356.</a:t>
            </a:r>
          </a:p>
          <a:p>
            <a:endParaRPr lang="en-US" sz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Ramchand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Rudavsky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R., Grant, S.,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Tanielian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T., &amp;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Jaycox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 (2015). Prevalence of, risk factors for, and consequences of posttraumatic stress disorder and 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other mental health problems in military populations deployed to Iraq and Afghanistan. 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Psychiatry Reports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(5), 37.</a:t>
            </a:r>
          </a:p>
          <a:p>
            <a:endParaRPr lang="en-US" sz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Spoont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R., Nelson, D. B., Murdoch, M., Rector, T., Sayer, N. A., Nugent, S., &amp;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Westermeyer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(2014). Impact of treatment beliefs and social network 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encouragement on initiation of care by VA service users with PTSD. 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Psychiatric Services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(5), 654-662. </a:t>
            </a:r>
          </a:p>
          <a:p>
            <a:endParaRPr lang="en-US" sz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Stecker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T., Fortney, J. C., Hamilton, F., &amp;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Ajzen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I. (2007). An assessment of beliefs about mental health care among veterans 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who served in Iraq.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Psychiatric Services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1358-1361.</a:t>
            </a:r>
          </a:p>
          <a:p>
            <a:endParaRPr lang="en-US" sz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U.S. Department of Defense, Defense Media Activity. (2015).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DoD announces recruiting, retention numbers through June </a:t>
            </a:r>
          </a:p>
          <a:p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2015.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Retrieved from http://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www.defense.gov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/News/Article/Article/612742</a:t>
            </a:r>
          </a:p>
          <a:p>
            <a:endParaRPr lang="en-US" sz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Weiner, M. R.,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Monin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K.,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Mota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N., &amp;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Pietrzak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 H. (2016). Age differences in the association of social support and 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mental health in male US Veterans: Results from the National Health and Resilience in Veterans Study.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American </a:t>
            </a:r>
          </a:p>
          <a:p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Journal of Geriatric Psychiatry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(4), 327-336.</a:t>
            </a:r>
          </a:p>
        </p:txBody>
      </p:sp>
    </p:spTree>
    <p:extLst>
      <p:ext uri="{BB962C8B-B14F-4D97-AF65-F5344CB8AC3E}">
        <p14:creationId xmlns:p14="http://schemas.microsoft.com/office/powerpoint/2010/main" val="1796971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812" y="0"/>
            <a:ext cx="8460188" cy="815384"/>
          </a:xfrm>
        </p:spPr>
        <p:txBody>
          <a:bodyPr>
            <a:noAutofit/>
          </a:bodyPr>
          <a:lstStyle/>
          <a:p>
            <a:r>
              <a:rPr lang="en-US" sz="4900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Introduction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23899" y="963386"/>
            <a:ext cx="8420105" cy="4707422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Prevalence of the aging veteran population 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Combat-related traumatic experiences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Health disparities</a:t>
            </a:r>
          </a:p>
          <a:p>
            <a:pPr marL="463550" indent="-455613">
              <a:spcBef>
                <a:spcPts val="600"/>
              </a:spcBef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Likelihood of seeking treatment/receiving treatment</a:t>
            </a:r>
          </a:p>
          <a:p>
            <a:pPr lvl="1">
              <a:spcBef>
                <a:spcPts val="600"/>
              </a:spcBef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Relationships with important others 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(Weiner et al., 2016)</a:t>
            </a:r>
          </a:p>
          <a:p>
            <a:pPr lvl="1">
              <a:spcBef>
                <a:spcPts val="600"/>
              </a:spcBef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Stigma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sz="1200" dirty="0" err="1">
                <a:latin typeface="Times New Roman" charset="0"/>
                <a:ea typeface="Times New Roman" charset="0"/>
                <a:cs typeface="Times New Roman" charset="0"/>
              </a:rPr>
              <a:t>Spoont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 et al., 2014; </a:t>
            </a:r>
            <a:r>
              <a:rPr lang="en-US" sz="1200" dirty="0" err="1">
                <a:latin typeface="Times New Roman" charset="0"/>
                <a:ea typeface="Times New Roman" charset="0"/>
                <a:cs typeface="Times New Roman" charset="0"/>
              </a:rPr>
              <a:t>Stecker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 et al., 2007)</a:t>
            </a:r>
          </a:p>
          <a:p>
            <a:pPr lvl="1">
              <a:spcBef>
                <a:spcPts val="600"/>
              </a:spcBef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Inadequate number receiving treatment 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sz="1200" dirty="0" err="1">
                <a:latin typeface="Times New Roman" charset="0"/>
                <a:ea typeface="Times New Roman" charset="0"/>
                <a:cs typeface="Times New Roman" charset="0"/>
              </a:rPr>
              <a:t>Hom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 et al., 2017; Lu et al., 2011)</a:t>
            </a:r>
          </a:p>
          <a:p>
            <a:pPr lvl="1">
              <a:spcBef>
                <a:spcPts val="600"/>
              </a:spcBef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spcBef>
                <a:spcPts val="600"/>
              </a:spcBef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0"/>
              </a:spcBef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528402-09BD-9543-9689-C6FB310B984C}"/>
              </a:ext>
            </a:extLst>
          </p:cNvPr>
          <p:cNvSpPr/>
          <p:nvPr/>
        </p:nvSpPr>
        <p:spPr>
          <a:xfrm>
            <a:off x="0" y="2911288"/>
            <a:ext cx="685800" cy="1405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27B0300-65A0-0E4A-B49A-C674858EF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55600" y="1879600"/>
            <a:ext cx="1397000" cy="685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58A8C89-7572-134D-8F75-D8BB597BB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85800" cy="15366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2EDEF623-B962-404B-AF40-9C9D0C1AD6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18000"/>
            <a:ext cx="685800" cy="1397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638F6E-4960-E145-9592-7F8D061DC6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96" y="4461953"/>
            <a:ext cx="497154" cy="941515"/>
          </a:xfrm>
          <a:prstGeom prst="rect">
            <a:avLst/>
          </a:prstGeom>
        </p:spPr>
      </p:pic>
      <p:pic>
        <p:nvPicPr>
          <p:cNvPr id="29" name="Picture 28" descr="A drawing of a face&#10;&#10;Description automatically generated">
            <a:extLst>
              <a:ext uri="{FF2B5EF4-FFF2-40B4-BE49-F238E27FC236}">
                <a16:creationId xmlns:a16="http://schemas.microsoft.com/office/drawing/2014/main" id="{1148969D-EAE7-B341-B32E-64F7505AA83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031" r="6121" b="37563"/>
          <a:stretch/>
        </p:blipFill>
        <p:spPr>
          <a:xfrm>
            <a:off x="27432" y="1828799"/>
            <a:ext cx="596899" cy="7747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2117EA6-B760-BB43-BB30-39C1A42DB8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15" b="89535" l="5063" r="42194"/>
                    </a14:imgEffect>
                  </a14:imgLayer>
                </a14:imgProps>
              </a:ext>
            </a:extLst>
          </a:blip>
          <a:srcRect l="4654" t="8550" r="57372" b="11013"/>
          <a:stretch/>
        </p:blipFill>
        <p:spPr>
          <a:xfrm>
            <a:off x="73960" y="3274359"/>
            <a:ext cx="524846" cy="6051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CD2715-84B7-3746-BE6A-1533446660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" y="518207"/>
            <a:ext cx="608560" cy="60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37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54ED9B1-257D-0742-9C86-42FD7A212A78}"/>
              </a:ext>
            </a:extLst>
          </p:cNvPr>
          <p:cNvSpPr/>
          <p:nvPr/>
        </p:nvSpPr>
        <p:spPr>
          <a:xfrm>
            <a:off x="0" y="2911288"/>
            <a:ext cx="685800" cy="1405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090" y="0"/>
            <a:ext cx="8408781" cy="800100"/>
          </a:xfrm>
        </p:spPr>
        <p:txBody>
          <a:bodyPr>
            <a:noAutofit/>
          </a:bodyPr>
          <a:lstStyle/>
          <a:p>
            <a:r>
              <a:rPr lang="en-US" sz="4900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Framework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D53AA1B-450F-9A48-A1BA-EE28673EF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55600" y="1879600"/>
            <a:ext cx="1397000" cy="685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0" name="Picture 39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9B2E3A-004F-0646-AEC6-152611070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85800" cy="15366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" name="Picture 40" descr="A close up of a logo&#10;&#10;Description automatically generated">
            <a:extLst>
              <a:ext uri="{FF2B5EF4-FFF2-40B4-BE49-F238E27FC236}">
                <a16:creationId xmlns:a16="http://schemas.microsoft.com/office/drawing/2014/main" id="{48633D58-DF73-D946-9738-183B26826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18000"/>
            <a:ext cx="685800" cy="1397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:a16="http://schemas.microsoft.com/office/drawing/2014/main" id="{D327544B-1640-6B4D-AF15-63CB645995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96" y="4461953"/>
            <a:ext cx="497154" cy="941515"/>
          </a:xfrm>
          <a:prstGeom prst="rect">
            <a:avLst/>
          </a:prstGeom>
        </p:spPr>
      </p:pic>
      <p:pic>
        <p:nvPicPr>
          <p:cNvPr id="44" name="Picture 43" descr="A drawing of a face&#10;&#10;Description automatically generated">
            <a:extLst>
              <a:ext uri="{FF2B5EF4-FFF2-40B4-BE49-F238E27FC236}">
                <a16:creationId xmlns:a16="http://schemas.microsoft.com/office/drawing/2014/main" id="{FAC5DBDC-19DB-CA48-B151-771522C407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031" r="6121" b="37563"/>
          <a:stretch/>
        </p:blipFill>
        <p:spPr>
          <a:xfrm>
            <a:off x="27432" y="1828799"/>
            <a:ext cx="596899" cy="7747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6DDB02-2E23-374E-A14B-ACFBFF75FCD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15" b="89535" l="5063" r="42194"/>
                    </a14:imgEffect>
                  </a14:imgLayer>
                </a14:imgProps>
              </a:ext>
            </a:extLst>
          </a:blip>
          <a:srcRect l="4654" t="8550" r="57372" b="11013"/>
          <a:stretch/>
        </p:blipFill>
        <p:spPr>
          <a:xfrm>
            <a:off x="73960" y="3274359"/>
            <a:ext cx="524846" cy="605116"/>
          </a:xfrm>
          <a:prstGeom prst="rect">
            <a:avLst/>
          </a:prstGeom>
        </p:spPr>
      </p:pic>
      <p:sp>
        <p:nvSpPr>
          <p:cNvPr id="48" name="Content Placeholder 5">
            <a:extLst>
              <a:ext uri="{FF2B5EF4-FFF2-40B4-BE49-F238E27FC236}">
                <a16:creationId xmlns:a16="http://schemas.microsoft.com/office/drawing/2014/main" id="{B893F528-8B79-034D-919B-555971EA7DD4}"/>
              </a:ext>
            </a:extLst>
          </p:cNvPr>
          <p:cNvSpPr txBox="1">
            <a:spLocks/>
          </p:cNvSpPr>
          <p:nvPr/>
        </p:nvSpPr>
        <p:spPr>
          <a:xfrm>
            <a:off x="723899" y="963386"/>
            <a:ext cx="8420105" cy="4707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Stress Process Framework</a:t>
            </a:r>
          </a:p>
          <a:p>
            <a:pPr lvl="1">
              <a:spcBef>
                <a:spcPts val="0"/>
              </a:spcBef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Prior traumatic experiences as stressors 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sz="1200" dirty="0" err="1">
                <a:latin typeface="Times New Roman" charset="0"/>
                <a:ea typeface="Times New Roman" charset="0"/>
                <a:cs typeface="Times New Roman" charset="0"/>
              </a:rPr>
              <a:t>Pearlin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 et al., 1981)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spcBef>
                <a:spcPts val="0"/>
              </a:spcBef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Impact felt across time through the process of stress proliferation 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sz="1200" dirty="0" err="1">
                <a:latin typeface="Times New Roman" charset="0"/>
                <a:ea typeface="Times New Roman" charset="0"/>
                <a:cs typeface="Times New Roman" charset="0"/>
              </a:rPr>
              <a:t>Pearlin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, 1989)</a:t>
            </a:r>
          </a:p>
          <a:p>
            <a:pPr lvl="1">
              <a:spcBef>
                <a:spcPts val="0"/>
              </a:spcBef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Use of resources &amp; healthy </a:t>
            </a: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coping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sz="1200" dirty="0" err="1">
                <a:latin typeface="Times New Roman" charset="0"/>
                <a:ea typeface="Times New Roman" charset="0"/>
                <a:cs typeface="Times New Roman" charset="0"/>
              </a:rPr>
              <a:t>Pearlin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 et al., 1981)</a:t>
            </a:r>
          </a:p>
          <a:p>
            <a:pPr lvl="1">
              <a:spcBef>
                <a:spcPts val="600"/>
              </a:spcBef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spcBef>
                <a:spcPts val="600"/>
              </a:spcBef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0"/>
              </a:spcBef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03F8EE5D-4BBF-584C-B1E8-C2DA79985886}"/>
              </a:ext>
            </a:extLst>
          </p:cNvPr>
          <p:cNvSpPr/>
          <p:nvPr/>
        </p:nvSpPr>
        <p:spPr>
          <a:xfrm>
            <a:off x="2476982" y="3379809"/>
            <a:ext cx="5706319" cy="193297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Theory of Planned Behavior </a:t>
            </a:r>
            <a:r>
              <a:rPr 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Ajzen</a:t>
            </a:r>
            <a:r>
              <a:rPr 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1991)</a:t>
            </a:r>
          </a:p>
          <a:p>
            <a:pPr marL="576263" lvl="1" indent="-346075">
              <a:buFont typeface="Wingdings" pitchFamily="2" charset="2"/>
              <a:buChar char="Ø"/>
            </a:pP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motivations through intention:</a:t>
            </a:r>
          </a:p>
          <a:p>
            <a:pPr marL="1033463" lvl="2" indent="-346075">
              <a:buFont typeface="Wingdings" pitchFamily="2" charset="2"/>
              <a:buChar char="Ø"/>
            </a:pP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Perceived behavior control </a:t>
            </a:r>
          </a:p>
          <a:p>
            <a:pPr marL="1033463" lvl="2" indent="-346075">
              <a:buFont typeface="Wingdings" pitchFamily="2" charset="2"/>
              <a:buChar char="Ø"/>
            </a:pP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Subjective norms</a:t>
            </a:r>
          </a:p>
          <a:p>
            <a:pPr marL="1033463" lvl="2" indent="-346075">
              <a:buFont typeface="Wingdings" pitchFamily="2" charset="2"/>
              <a:buChar char="Ø"/>
            </a:pP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Attitudes</a:t>
            </a:r>
          </a:p>
        </p:txBody>
      </p:sp>
      <p:sp>
        <p:nvSpPr>
          <p:cNvPr id="52" name="Down Arrow 51">
            <a:extLst>
              <a:ext uri="{FF2B5EF4-FFF2-40B4-BE49-F238E27FC236}">
                <a16:creationId xmlns:a16="http://schemas.microsoft.com/office/drawing/2014/main" id="{506FCC84-4D95-0640-957C-F9DBF4DFFFEE}"/>
              </a:ext>
            </a:extLst>
          </p:cNvPr>
          <p:cNvSpPr/>
          <p:nvPr/>
        </p:nvSpPr>
        <p:spPr>
          <a:xfrm>
            <a:off x="5058137" y="2916820"/>
            <a:ext cx="717630" cy="578734"/>
          </a:xfrm>
          <a:prstGeom prst="downArrow">
            <a:avLst/>
          </a:prstGeom>
          <a:solidFill>
            <a:srgbClr val="7030A0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77B0CC-CEFD-BB43-BCC9-86A16A4A0E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" y="518207"/>
            <a:ext cx="608560" cy="60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4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54ED9B1-257D-0742-9C86-42FD7A212A78}"/>
              </a:ext>
            </a:extLst>
          </p:cNvPr>
          <p:cNvSpPr/>
          <p:nvPr/>
        </p:nvSpPr>
        <p:spPr>
          <a:xfrm>
            <a:off x="0" y="2911288"/>
            <a:ext cx="688258" cy="1405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258" y="0"/>
            <a:ext cx="8418613" cy="800100"/>
          </a:xfrm>
        </p:spPr>
        <p:txBody>
          <a:bodyPr>
            <a:noAutofit/>
          </a:bodyPr>
          <a:lstStyle/>
          <a:p>
            <a:r>
              <a:rPr lang="en-US" sz="4900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Current Study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D53AA1B-450F-9A48-A1BA-EE28673EF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55600" y="1879600"/>
            <a:ext cx="1397000" cy="685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0" name="Picture 39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9B2E3A-004F-0646-AEC6-152611070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85800" cy="15366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" name="Picture 40" descr="A close up of a logo&#10;&#10;Description automatically generated">
            <a:extLst>
              <a:ext uri="{FF2B5EF4-FFF2-40B4-BE49-F238E27FC236}">
                <a16:creationId xmlns:a16="http://schemas.microsoft.com/office/drawing/2014/main" id="{48633D58-DF73-D946-9738-183B26826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18000"/>
            <a:ext cx="685800" cy="1397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:a16="http://schemas.microsoft.com/office/drawing/2014/main" id="{D327544B-1640-6B4D-AF15-63CB645995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96" y="4461953"/>
            <a:ext cx="497154" cy="941515"/>
          </a:xfrm>
          <a:prstGeom prst="rect">
            <a:avLst/>
          </a:prstGeom>
        </p:spPr>
      </p:pic>
      <p:pic>
        <p:nvPicPr>
          <p:cNvPr id="44" name="Picture 43" descr="A drawing of a face&#10;&#10;Description automatically generated">
            <a:extLst>
              <a:ext uri="{FF2B5EF4-FFF2-40B4-BE49-F238E27FC236}">
                <a16:creationId xmlns:a16="http://schemas.microsoft.com/office/drawing/2014/main" id="{FAC5DBDC-19DB-CA48-B151-771522C407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031" r="6121" b="37563"/>
          <a:stretch/>
        </p:blipFill>
        <p:spPr>
          <a:xfrm>
            <a:off x="27432" y="1828799"/>
            <a:ext cx="596899" cy="7747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6DDB02-2E23-374E-A14B-ACFBFF75FCD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15" b="89535" l="5063" r="42194"/>
                    </a14:imgEffect>
                  </a14:imgLayer>
                </a14:imgProps>
              </a:ext>
            </a:extLst>
          </a:blip>
          <a:srcRect l="4654" t="8550" r="57372" b="11013"/>
          <a:stretch/>
        </p:blipFill>
        <p:spPr>
          <a:xfrm>
            <a:off x="73960" y="3274359"/>
            <a:ext cx="524846" cy="605116"/>
          </a:xfrm>
          <a:prstGeom prst="rect">
            <a:avLst/>
          </a:prstGeom>
        </p:spPr>
      </p:pic>
      <p:sp>
        <p:nvSpPr>
          <p:cNvPr id="48" name="Content Placeholder 5">
            <a:extLst>
              <a:ext uri="{FF2B5EF4-FFF2-40B4-BE49-F238E27FC236}">
                <a16:creationId xmlns:a16="http://schemas.microsoft.com/office/drawing/2014/main" id="{B893F528-8B79-034D-919B-555971EA7DD4}"/>
              </a:ext>
            </a:extLst>
          </p:cNvPr>
          <p:cNvSpPr txBox="1">
            <a:spLocks/>
          </p:cNvSpPr>
          <p:nvPr/>
        </p:nvSpPr>
        <p:spPr>
          <a:xfrm>
            <a:off x="879676" y="963386"/>
            <a:ext cx="8113853" cy="47074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Amongst aging veterans,…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combat-related traumatic events linked with elevated mental and physical health conditions?</a:t>
            </a:r>
          </a:p>
          <a:p>
            <a:pPr marL="514350" indent="-514350" fontAlgn="base">
              <a:buFont typeface="+mj-lt"/>
              <a:buAutoNum type="arabicPeriod"/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fontAlgn="base"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relationship exists between the presence of mental and physical health conditions and the use of healthy (e.g., seeking treatment for conditions) and unhealthy (e.g., alcohol use) coping strategies?</a:t>
            </a:r>
          </a:p>
          <a:p>
            <a:pPr marL="514350" indent="-514350" fontAlgn="base">
              <a:buFont typeface="+mj-lt"/>
              <a:buAutoNum type="arabicPeriod"/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fontAlgn="base"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relationship between closeness to other veterans and the use of healthy and unhealthy coping strategies?</a:t>
            </a:r>
          </a:p>
          <a:p>
            <a:pPr lvl="1">
              <a:spcBef>
                <a:spcPts val="600"/>
              </a:spcBef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spcBef>
                <a:spcPts val="600"/>
              </a:spcBef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0"/>
              </a:spcBef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299845-531F-3E43-96BA-6F6180C9A4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" y="518207"/>
            <a:ext cx="608560" cy="60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27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54ED9B1-257D-0742-9C86-42FD7A212A78}"/>
              </a:ext>
            </a:extLst>
          </p:cNvPr>
          <p:cNvSpPr/>
          <p:nvPr/>
        </p:nvSpPr>
        <p:spPr>
          <a:xfrm>
            <a:off x="0" y="2911288"/>
            <a:ext cx="688258" cy="1405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258" y="0"/>
            <a:ext cx="8455742" cy="800100"/>
          </a:xfrm>
        </p:spPr>
        <p:txBody>
          <a:bodyPr>
            <a:noAutofit/>
          </a:bodyPr>
          <a:lstStyle/>
          <a:p>
            <a:r>
              <a:rPr lang="en-US" sz="4900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Sample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D53AA1B-450F-9A48-A1BA-EE28673EF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55600" y="1879600"/>
            <a:ext cx="1397000" cy="685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0" name="Picture 39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9B2E3A-004F-0646-AEC6-152611070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85800" cy="15366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" name="Picture 40" descr="A close up of a logo&#10;&#10;Description automatically generated">
            <a:extLst>
              <a:ext uri="{FF2B5EF4-FFF2-40B4-BE49-F238E27FC236}">
                <a16:creationId xmlns:a16="http://schemas.microsoft.com/office/drawing/2014/main" id="{48633D58-DF73-D946-9738-183B26826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18000"/>
            <a:ext cx="685800" cy="1397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:a16="http://schemas.microsoft.com/office/drawing/2014/main" id="{D327544B-1640-6B4D-AF15-63CB645995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96" y="4461953"/>
            <a:ext cx="497154" cy="941515"/>
          </a:xfrm>
          <a:prstGeom prst="rect">
            <a:avLst/>
          </a:prstGeom>
        </p:spPr>
      </p:pic>
      <p:pic>
        <p:nvPicPr>
          <p:cNvPr id="44" name="Picture 43" descr="A drawing of a face&#10;&#10;Description automatically generated">
            <a:extLst>
              <a:ext uri="{FF2B5EF4-FFF2-40B4-BE49-F238E27FC236}">
                <a16:creationId xmlns:a16="http://schemas.microsoft.com/office/drawing/2014/main" id="{FAC5DBDC-19DB-CA48-B151-771522C407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031" r="6121" b="37563"/>
          <a:stretch/>
        </p:blipFill>
        <p:spPr>
          <a:xfrm>
            <a:off x="27432" y="1828799"/>
            <a:ext cx="596899" cy="7747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6DDB02-2E23-374E-A14B-ACFBFF75FCD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15" b="89535" l="5063" r="42194"/>
                    </a14:imgEffect>
                  </a14:imgLayer>
                </a14:imgProps>
              </a:ext>
            </a:extLst>
          </a:blip>
          <a:srcRect l="4654" t="8550" r="57372" b="11013"/>
          <a:stretch/>
        </p:blipFill>
        <p:spPr>
          <a:xfrm>
            <a:off x="73960" y="3274359"/>
            <a:ext cx="524846" cy="605116"/>
          </a:xfrm>
          <a:prstGeom prst="rect">
            <a:avLst/>
          </a:prstGeom>
        </p:spPr>
      </p:pic>
      <p:sp>
        <p:nvSpPr>
          <p:cNvPr id="48" name="Content Placeholder 5">
            <a:extLst>
              <a:ext uri="{FF2B5EF4-FFF2-40B4-BE49-F238E27FC236}">
                <a16:creationId xmlns:a16="http://schemas.microsoft.com/office/drawing/2014/main" id="{B893F528-8B79-034D-919B-555971EA7DD4}"/>
              </a:ext>
            </a:extLst>
          </p:cNvPr>
          <p:cNvSpPr txBox="1">
            <a:spLocks/>
          </p:cNvSpPr>
          <p:nvPr/>
        </p:nvSpPr>
        <p:spPr>
          <a:xfrm>
            <a:off x="723899" y="963386"/>
            <a:ext cx="8420105" cy="4707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Secondary data from the </a:t>
            </a:r>
            <a:r>
              <a:rPr lang="en-US" sz="2800" i="1" dirty="0">
                <a:latin typeface="Times New Roman" charset="0"/>
                <a:ea typeface="Times New Roman" charset="0"/>
                <a:cs typeface="Times New Roman" charset="0"/>
              </a:rPr>
              <a:t>Health &amp; Retirement Study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; repeated measures panel design</a:t>
            </a:r>
          </a:p>
          <a:p>
            <a:pPr>
              <a:spcBef>
                <a:spcPts val="0"/>
              </a:spcBef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Data drawn from:</a:t>
            </a:r>
          </a:p>
          <a:p>
            <a:pPr lvl="1">
              <a:spcBef>
                <a:spcPts val="0"/>
              </a:spcBef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Veteran Mail Survey (2013)</a:t>
            </a:r>
          </a:p>
          <a:p>
            <a:pPr lvl="1">
              <a:spcBef>
                <a:spcPts val="0"/>
              </a:spcBef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Core (2014)</a:t>
            </a:r>
          </a:p>
          <a:p>
            <a:pPr lvl="1">
              <a:spcBef>
                <a:spcPts val="0"/>
              </a:spcBef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Core (2016)</a:t>
            </a:r>
          </a:p>
          <a:p>
            <a:pPr>
              <a:spcBef>
                <a:spcPts val="0"/>
              </a:spcBef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Analytic Sample 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sz="2400" i="1" dirty="0">
                <a:latin typeface="Times New Roman" charset="0"/>
                <a:ea typeface="Times New Roman" charset="0"/>
                <a:cs typeface="Times New Roman" charset="0"/>
              </a:rPr>
              <a:t>n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= 1,479)</a:t>
            </a:r>
          </a:p>
          <a:p>
            <a:pPr lvl="1">
              <a:spcBef>
                <a:spcPts val="0"/>
              </a:spcBef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On average 75 years old 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(SD = 9.79)</a:t>
            </a:r>
          </a:p>
          <a:p>
            <a:pPr lvl="1">
              <a:spcBef>
                <a:spcPts val="0"/>
              </a:spcBef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Predominately White 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(81%)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, Married 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(67%)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, and Male 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(96%)</a:t>
            </a:r>
          </a:p>
          <a:p>
            <a:pPr lvl="1">
              <a:spcBef>
                <a:spcPts val="600"/>
              </a:spcBef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spcBef>
                <a:spcPts val="600"/>
              </a:spcBef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0"/>
              </a:spcBef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775EAE-FAD1-544F-9C19-80D2F38EDB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" y="518207"/>
            <a:ext cx="608560" cy="60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54ED9B1-257D-0742-9C86-42FD7A212A78}"/>
              </a:ext>
            </a:extLst>
          </p:cNvPr>
          <p:cNvSpPr/>
          <p:nvPr/>
        </p:nvSpPr>
        <p:spPr>
          <a:xfrm>
            <a:off x="0" y="2911288"/>
            <a:ext cx="685800" cy="1405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090" y="0"/>
            <a:ext cx="8408781" cy="800100"/>
          </a:xfrm>
        </p:spPr>
        <p:txBody>
          <a:bodyPr>
            <a:noAutofit/>
          </a:bodyPr>
          <a:lstStyle/>
          <a:p>
            <a:r>
              <a:rPr lang="en-US" sz="4900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Measures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D53AA1B-450F-9A48-A1BA-EE28673EF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55600" y="1879600"/>
            <a:ext cx="1397000" cy="685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0" name="Picture 39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9B2E3A-004F-0646-AEC6-152611070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85800" cy="15366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" name="Picture 40" descr="A close up of a logo&#10;&#10;Description automatically generated">
            <a:extLst>
              <a:ext uri="{FF2B5EF4-FFF2-40B4-BE49-F238E27FC236}">
                <a16:creationId xmlns:a16="http://schemas.microsoft.com/office/drawing/2014/main" id="{48633D58-DF73-D946-9738-183B26826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18000"/>
            <a:ext cx="685800" cy="1397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:a16="http://schemas.microsoft.com/office/drawing/2014/main" id="{D327544B-1640-6B4D-AF15-63CB645995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96" y="4461953"/>
            <a:ext cx="497154" cy="941515"/>
          </a:xfrm>
          <a:prstGeom prst="rect">
            <a:avLst/>
          </a:prstGeom>
        </p:spPr>
      </p:pic>
      <p:pic>
        <p:nvPicPr>
          <p:cNvPr id="44" name="Picture 43" descr="A drawing of a face&#10;&#10;Description automatically generated">
            <a:extLst>
              <a:ext uri="{FF2B5EF4-FFF2-40B4-BE49-F238E27FC236}">
                <a16:creationId xmlns:a16="http://schemas.microsoft.com/office/drawing/2014/main" id="{FAC5DBDC-19DB-CA48-B151-771522C407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031" r="6121" b="37563"/>
          <a:stretch/>
        </p:blipFill>
        <p:spPr>
          <a:xfrm>
            <a:off x="27432" y="1828799"/>
            <a:ext cx="596899" cy="7747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6DDB02-2E23-374E-A14B-ACFBFF75FCD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15" b="89535" l="5063" r="42194"/>
                    </a14:imgEffect>
                  </a14:imgLayer>
                </a14:imgProps>
              </a:ext>
            </a:extLst>
          </a:blip>
          <a:srcRect l="4654" t="8550" r="57372" b="11013"/>
          <a:stretch/>
        </p:blipFill>
        <p:spPr>
          <a:xfrm>
            <a:off x="73960" y="3274359"/>
            <a:ext cx="524846" cy="605116"/>
          </a:xfrm>
          <a:prstGeom prst="rect">
            <a:avLst/>
          </a:prstGeom>
        </p:spPr>
      </p:pic>
      <p:sp>
        <p:nvSpPr>
          <p:cNvPr id="48" name="Content Placeholder 5">
            <a:extLst>
              <a:ext uri="{FF2B5EF4-FFF2-40B4-BE49-F238E27FC236}">
                <a16:creationId xmlns:a16="http://schemas.microsoft.com/office/drawing/2014/main" id="{B893F528-8B79-034D-919B-555971EA7DD4}"/>
              </a:ext>
            </a:extLst>
          </p:cNvPr>
          <p:cNvSpPr txBox="1">
            <a:spLocks/>
          </p:cNvSpPr>
          <p:nvPr/>
        </p:nvSpPr>
        <p:spPr>
          <a:xfrm>
            <a:off x="723899" y="963386"/>
            <a:ext cx="8420105" cy="4707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Coping strategies</a:t>
            </a:r>
          </a:p>
          <a:p>
            <a:pPr lvl="1">
              <a:spcBef>
                <a:spcPts val="0"/>
              </a:spcBef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Treatment for depression or emotional problems 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[2016]</a:t>
            </a:r>
          </a:p>
          <a:p>
            <a:pPr lvl="1">
              <a:spcBef>
                <a:spcPts val="0"/>
              </a:spcBef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Treatment for sleep problems 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[2016]</a:t>
            </a:r>
          </a:p>
          <a:p>
            <a:pPr lvl="1">
              <a:spcBef>
                <a:spcPts val="0"/>
              </a:spcBef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Alcohol use 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[2016]</a:t>
            </a:r>
          </a:p>
          <a:p>
            <a:pPr lvl="1">
              <a:spcBef>
                <a:spcPts val="600"/>
              </a:spcBef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spcBef>
                <a:spcPts val="600"/>
              </a:spcBef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0"/>
              </a:spcBef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C0709CD-F034-7747-9DC6-2D090A5B9938}"/>
              </a:ext>
            </a:extLst>
          </p:cNvPr>
          <p:cNvSpPr/>
          <p:nvPr/>
        </p:nvSpPr>
        <p:spPr>
          <a:xfrm>
            <a:off x="1730478" y="2654710"/>
            <a:ext cx="6610140" cy="273672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0838" lvl="1" indent="-341313">
              <a:buFont typeface="Wingdings" pitchFamily="2" charset="2"/>
              <a:buChar char="Ø"/>
            </a:pP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“Do you now get psychiatric or psychological treatment for your problems?”</a:t>
            </a:r>
          </a:p>
          <a:p>
            <a:pPr marL="350838" lvl="1" indent="-341313">
              <a:buFont typeface="Wingdings" pitchFamily="2" charset="2"/>
              <a:buChar char="Ø"/>
            </a:pP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“In the past year have you had any treatments for your [sleep/snoring] problem?”</a:t>
            </a:r>
          </a:p>
          <a:p>
            <a:pPr marL="350838" lvl="1" indent="-341313"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Alcohol use (quantity/frequency)</a:t>
            </a:r>
          </a:p>
          <a:p>
            <a:pPr marL="808038" lvl="2" indent="-341313">
              <a:buFont typeface="Wingdings" pitchFamily="2" charset="2"/>
              <a:buChar char="Ø"/>
            </a:pPr>
            <a:r>
              <a:rPr lang="en-US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“In the last three months, on average, how many days per week have you had any alcohol to drink?”</a:t>
            </a:r>
          </a:p>
          <a:p>
            <a:pPr marL="808038" lvl="2" indent="-341313">
              <a:buFont typeface="Wingdings" pitchFamily="2" charset="2"/>
              <a:buChar char="Ø"/>
            </a:pPr>
            <a:r>
              <a:rPr lang="en-US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“In the last three months, on the days you drink, about how many drinks do you have?”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840F6F-924E-B844-B9ED-5989DECDCB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" y="518207"/>
            <a:ext cx="608560" cy="60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66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54ED9B1-257D-0742-9C86-42FD7A212A78}"/>
              </a:ext>
            </a:extLst>
          </p:cNvPr>
          <p:cNvSpPr/>
          <p:nvPr/>
        </p:nvSpPr>
        <p:spPr>
          <a:xfrm>
            <a:off x="0" y="2911288"/>
            <a:ext cx="685800" cy="1405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090" y="0"/>
            <a:ext cx="8408781" cy="800100"/>
          </a:xfrm>
        </p:spPr>
        <p:txBody>
          <a:bodyPr>
            <a:noAutofit/>
          </a:bodyPr>
          <a:lstStyle/>
          <a:p>
            <a:r>
              <a:rPr lang="en-US" sz="4900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Measures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D53AA1B-450F-9A48-A1BA-EE28673EF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55600" y="1879600"/>
            <a:ext cx="1397000" cy="685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0" name="Picture 39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9B2E3A-004F-0646-AEC6-152611070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85800" cy="15366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" name="Picture 40" descr="A close up of a logo&#10;&#10;Description automatically generated">
            <a:extLst>
              <a:ext uri="{FF2B5EF4-FFF2-40B4-BE49-F238E27FC236}">
                <a16:creationId xmlns:a16="http://schemas.microsoft.com/office/drawing/2014/main" id="{48633D58-DF73-D946-9738-183B26826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18000"/>
            <a:ext cx="685800" cy="1397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:a16="http://schemas.microsoft.com/office/drawing/2014/main" id="{D327544B-1640-6B4D-AF15-63CB645995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96" y="4461953"/>
            <a:ext cx="497154" cy="941515"/>
          </a:xfrm>
          <a:prstGeom prst="rect">
            <a:avLst/>
          </a:prstGeom>
        </p:spPr>
      </p:pic>
      <p:pic>
        <p:nvPicPr>
          <p:cNvPr id="44" name="Picture 43" descr="A drawing of a face&#10;&#10;Description automatically generated">
            <a:extLst>
              <a:ext uri="{FF2B5EF4-FFF2-40B4-BE49-F238E27FC236}">
                <a16:creationId xmlns:a16="http://schemas.microsoft.com/office/drawing/2014/main" id="{FAC5DBDC-19DB-CA48-B151-771522C407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031" r="6121" b="37563"/>
          <a:stretch/>
        </p:blipFill>
        <p:spPr>
          <a:xfrm>
            <a:off x="27432" y="1828799"/>
            <a:ext cx="596899" cy="7747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6DDB02-2E23-374E-A14B-ACFBFF75FCD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15" b="89535" l="5063" r="42194"/>
                    </a14:imgEffect>
                  </a14:imgLayer>
                </a14:imgProps>
              </a:ext>
            </a:extLst>
          </a:blip>
          <a:srcRect l="4654" t="8550" r="57372" b="11013"/>
          <a:stretch/>
        </p:blipFill>
        <p:spPr>
          <a:xfrm>
            <a:off x="73960" y="3274359"/>
            <a:ext cx="524846" cy="605116"/>
          </a:xfrm>
          <a:prstGeom prst="rect">
            <a:avLst/>
          </a:prstGeom>
        </p:spPr>
      </p:pic>
      <p:sp>
        <p:nvSpPr>
          <p:cNvPr id="48" name="Content Placeholder 5">
            <a:extLst>
              <a:ext uri="{FF2B5EF4-FFF2-40B4-BE49-F238E27FC236}">
                <a16:creationId xmlns:a16="http://schemas.microsoft.com/office/drawing/2014/main" id="{B893F528-8B79-034D-919B-555971EA7DD4}"/>
              </a:ext>
            </a:extLst>
          </p:cNvPr>
          <p:cNvSpPr txBox="1">
            <a:spLocks/>
          </p:cNvSpPr>
          <p:nvPr/>
        </p:nvSpPr>
        <p:spPr>
          <a:xfrm>
            <a:off x="723899" y="963386"/>
            <a:ext cx="8420105" cy="4707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Coping strategies</a:t>
            </a:r>
          </a:p>
          <a:p>
            <a:pPr>
              <a:spcBef>
                <a:spcPts val="0"/>
              </a:spcBef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Use of VA resources 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[2013]</a:t>
            </a:r>
          </a:p>
          <a:p>
            <a:pPr marL="457200" lvl="1" indent="0">
              <a:spcBef>
                <a:spcPts val="600"/>
              </a:spcBef>
              <a:buNone/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3E29523-ACD9-C143-BE80-1CFA85298C4C}"/>
              </a:ext>
            </a:extLst>
          </p:cNvPr>
          <p:cNvSpPr/>
          <p:nvPr/>
        </p:nvSpPr>
        <p:spPr>
          <a:xfrm>
            <a:off x="1873357" y="2075058"/>
            <a:ext cx="6610140" cy="113884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0838" lvl="1" indent="-341313">
              <a:buFont typeface="Wingdings" pitchFamily="2" charset="2"/>
              <a:buChar char="Ø"/>
            </a:pP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“[Did you] obtain medical care or prescription drugs from a Veterans Affairs (VA) facility in the last two years”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C01E97-E8FF-AF48-B155-8EF41488B2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" y="518207"/>
            <a:ext cx="608560" cy="60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55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54ED9B1-257D-0742-9C86-42FD7A212A78}"/>
              </a:ext>
            </a:extLst>
          </p:cNvPr>
          <p:cNvSpPr/>
          <p:nvPr/>
        </p:nvSpPr>
        <p:spPr>
          <a:xfrm>
            <a:off x="0" y="2911288"/>
            <a:ext cx="685800" cy="1405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090" y="0"/>
            <a:ext cx="8408781" cy="800100"/>
          </a:xfrm>
        </p:spPr>
        <p:txBody>
          <a:bodyPr>
            <a:noAutofit/>
          </a:bodyPr>
          <a:lstStyle/>
          <a:p>
            <a:r>
              <a:rPr lang="en-US" sz="4900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Measures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D53AA1B-450F-9A48-A1BA-EE28673EF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55600" y="1879600"/>
            <a:ext cx="1397000" cy="685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0" name="Picture 39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9B2E3A-004F-0646-AEC6-152611070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85800" cy="15366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" name="Picture 40" descr="A close up of a logo&#10;&#10;Description automatically generated">
            <a:extLst>
              <a:ext uri="{FF2B5EF4-FFF2-40B4-BE49-F238E27FC236}">
                <a16:creationId xmlns:a16="http://schemas.microsoft.com/office/drawing/2014/main" id="{48633D58-DF73-D946-9738-183B26826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18000"/>
            <a:ext cx="685800" cy="1397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:a16="http://schemas.microsoft.com/office/drawing/2014/main" id="{D327544B-1640-6B4D-AF15-63CB645995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96" y="4461953"/>
            <a:ext cx="497154" cy="941515"/>
          </a:xfrm>
          <a:prstGeom prst="rect">
            <a:avLst/>
          </a:prstGeom>
        </p:spPr>
      </p:pic>
      <p:pic>
        <p:nvPicPr>
          <p:cNvPr id="44" name="Picture 43" descr="A drawing of a face&#10;&#10;Description automatically generated">
            <a:extLst>
              <a:ext uri="{FF2B5EF4-FFF2-40B4-BE49-F238E27FC236}">
                <a16:creationId xmlns:a16="http://schemas.microsoft.com/office/drawing/2014/main" id="{FAC5DBDC-19DB-CA48-B151-771522C407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031" r="6121" b="37563"/>
          <a:stretch/>
        </p:blipFill>
        <p:spPr>
          <a:xfrm>
            <a:off x="27432" y="1828799"/>
            <a:ext cx="596899" cy="7747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6DDB02-2E23-374E-A14B-ACFBFF75FCD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15" b="89535" l="5063" r="42194"/>
                    </a14:imgEffect>
                  </a14:imgLayer>
                </a14:imgProps>
              </a:ext>
            </a:extLst>
          </a:blip>
          <a:srcRect l="4654" t="8550" r="57372" b="11013"/>
          <a:stretch/>
        </p:blipFill>
        <p:spPr>
          <a:xfrm>
            <a:off x="73960" y="3274359"/>
            <a:ext cx="524846" cy="605116"/>
          </a:xfrm>
          <a:prstGeom prst="rect">
            <a:avLst/>
          </a:prstGeom>
        </p:spPr>
      </p:pic>
      <p:sp>
        <p:nvSpPr>
          <p:cNvPr id="48" name="Content Placeholder 5">
            <a:extLst>
              <a:ext uri="{FF2B5EF4-FFF2-40B4-BE49-F238E27FC236}">
                <a16:creationId xmlns:a16="http://schemas.microsoft.com/office/drawing/2014/main" id="{B893F528-8B79-034D-919B-555971EA7DD4}"/>
              </a:ext>
            </a:extLst>
          </p:cNvPr>
          <p:cNvSpPr txBox="1">
            <a:spLocks/>
          </p:cNvSpPr>
          <p:nvPr/>
        </p:nvSpPr>
        <p:spPr>
          <a:xfrm>
            <a:off x="723899" y="963386"/>
            <a:ext cx="8420105" cy="4707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Coping strategies</a:t>
            </a:r>
          </a:p>
          <a:p>
            <a:pPr>
              <a:spcBef>
                <a:spcPts val="0"/>
              </a:spcBef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Use of VA resources </a:t>
            </a: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0"/>
              </a:spcBef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Health conditions</a:t>
            </a:r>
          </a:p>
          <a:p>
            <a:pPr lvl="1">
              <a:spcBef>
                <a:spcPts val="0"/>
              </a:spcBef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Perceived depression 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[2014]</a:t>
            </a:r>
          </a:p>
          <a:p>
            <a:pPr lvl="1">
              <a:spcBef>
                <a:spcPts val="0"/>
              </a:spcBef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Sleep problems 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[2014]</a:t>
            </a:r>
          </a:p>
          <a:p>
            <a:pPr lvl="1">
              <a:spcBef>
                <a:spcPts val="600"/>
              </a:spcBef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spcBef>
                <a:spcPts val="600"/>
              </a:spcBef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0"/>
              </a:spcBef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3E29523-ACD9-C143-BE80-1CFA85298C4C}"/>
              </a:ext>
            </a:extLst>
          </p:cNvPr>
          <p:cNvSpPr/>
          <p:nvPr/>
        </p:nvSpPr>
        <p:spPr>
          <a:xfrm>
            <a:off x="1838633" y="3274359"/>
            <a:ext cx="6610140" cy="152663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0838" lvl="1" indent="-341313">
              <a:buFont typeface="Wingdings" pitchFamily="2" charset="2"/>
              <a:buChar char="Ø"/>
            </a:pP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“During the last 12 months, was there ever a time when you felt sad, blue, or depressed for two weeks or more in a row”</a:t>
            </a:r>
          </a:p>
          <a:p>
            <a:pPr marL="350838" lvl="1" indent="-341313">
              <a:buFont typeface="Wingdings" pitchFamily="2" charset="2"/>
              <a:buChar char="Ø"/>
            </a:pP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E.g., “How often do you have trouble falling asleep”</a:t>
            </a:r>
          </a:p>
          <a:p>
            <a:pPr marL="808038" lvl="2" indent="-341313">
              <a:buFont typeface="Wingdings" pitchFamily="2" charset="2"/>
              <a:buChar char="Ø"/>
            </a:pPr>
            <a:r>
              <a:rPr lang="en-US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Indicated </a:t>
            </a:r>
            <a:r>
              <a:rPr lang="en-US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Sometimes</a:t>
            </a:r>
            <a:r>
              <a:rPr lang="en-US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of the Time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875EA7-0CFE-C94A-8CDB-43F3D8F9DA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" y="518207"/>
            <a:ext cx="608560" cy="60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576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arrow"/>
        </a:ln>
        <a:effectLst>
          <a:outerShdw blurRad="40000" dist="20000" dir="5400000" sx="0" sy="0" rotWithShape="0">
            <a:srgbClr val="000000">
              <a:alpha val="38000"/>
            </a:srgbClr>
          </a:outerShdw>
        </a:effectLst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25005</TotalTime>
  <Words>1702</Words>
  <Application>Microsoft Macintosh PowerPoint</Application>
  <PresentationFormat>On-screen Show (16:10)</PresentationFormat>
  <Paragraphs>271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 New Roman</vt:lpstr>
      <vt:lpstr>Wingdings</vt:lpstr>
      <vt:lpstr>Office Theme</vt:lpstr>
      <vt:lpstr>Combat-Related Traumatic Experiences &amp; Treatment Seeking Behaviors of Aging Veterans ____________________________________________________________________________________________________________________</vt:lpstr>
      <vt:lpstr>Introduction</vt:lpstr>
      <vt:lpstr>Introduction</vt:lpstr>
      <vt:lpstr>Framework</vt:lpstr>
      <vt:lpstr>Current Study</vt:lpstr>
      <vt:lpstr>Sample</vt:lpstr>
      <vt:lpstr>Measures</vt:lpstr>
      <vt:lpstr>Measures</vt:lpstr>
      <vt:lpstr>Measures</vt:lpstr>
      <vt:lpstr>Measures</vt:lpstr>
      <vt:lpstr>Measures</vt:lpstr>
      <vt:lpstr>Measures</vt:lpstr>
      <vt:lpstr>Analytic Plan</vt:lpstr>
      <vt:lpstr>Preliminary Results</vt:lpstr>
      <vt:lpstr>Results</vt:lpstr>
      <vt:lpstr>Results</vt:lpstr>
      <vt:lpstr>Results</vt:lpstr>
      <vt:lpstr>Future Considerations</vt:lpstr>
      <vt:lpstr>Discussion</vt:lpstr>
      <vt:lpstr>So What?</vt:lpstr>
      <vt:lpstr>PowerPoint Presentation</vt:lpstr>
    </vt:vector>
  </TitlesOfParts>
  <Company>University of Kentucky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Adverse Family Influences on Emerging Adult Depressive Symptoms: A Stress Process Approach to Identifying Intervention Points</dc:title>
  <dc:creator>Kayla Reed</dc:creator>
  <cp:lastModifiedBy>Anthony Ferraro</cp:lastModifiedBy>
  <cp:revision>603</cp:revision>
  <cp:lastPrinted>2014-11-05T18:21:50Z</cp:lastPrinted>
  <dcterms:created xsi:type="dcterms:W3CDTF">2014-10-21T14:45:28Z</dcterms:created>
  <dcterms:modified xsi:type="dcterms:W3CDTF">2019-11-20T14:05:42Z</dcterms:modified>
</cp:coreProperties>
</file>