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4" r:id="rId2"/>
  </p:sldMasterIdLst>
  <p:notesMasterIdLst>
    <p:notesMasterId r:id="rId16"/>
  </p:notesMasterIdLst>
  <p:handoutMasterIdLst>
    <p:handoutMasterId r:id="rId17"/>
  </p:handoutMasterIdLst>
  <p:sldIdLst>
    <p:sldId id="256" r:id="rId3"/>
    <p:sldId id="257" r:id="rId4"/>
    <p:sldId id="307" r:id="rId5"/>
    <p:sldId id="338" r:id="rId6"/>
    <p:sldId id="320" r:id="rId7"/>
    <p:sldId id="309" r:id="rId8"/>
    <p:sldId id="260" r:id="rId9"/>
    <p:sldId id="324" r:id="rId10"/>
    <p:sldId id="330" r:id="rId11"/>
    <p:sldId id="326" r:id="rId12"/>
    <p:sldId id="328" r:id="rId13"/>
    <p:sldId id="327" r:id="rId14"/>
    <p:sldId id="334" r:id="rId15"/>
  </p:sldIdLst>
  <p:sldSz cx="9144000" cy="5715000" type="screen16x1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B33"/>
    <a:srgbClr val="540015"/>
    <a:srgbClr val="530615"/>
    <a:srgbClr val="3701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5166" autoAdjust="0"/>
  </p:normalViewPr>
  <p:slideViewPr>
    <p:cSldViewPr snapToGrid="0" snapToObjects="1">
      <p:cViewPr>
        <p:scale>
          <a:sx n="100" d="100"/>
          <a:sy n="100" d="100"/>
        </p:scale>
        <p:origin x="1210" y="1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28" d="100"/>
          <a:sy n="28" d="100"/>
        </p:scale>
        <p:origin x="-2050"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uncan" userId="6ca7f1247f4af538" providerId="LiveId" clId="{5A96E7A2-F776-4849-AF77-E39E53468452}"/>
    <pc:docChg chg="undo redo custSel delSld modSld">
      <pc:chgData name="james duncan" userId="6ca7f1247f4af538" providerId="LiveId" clId="{5A96E7A2-F776-4849-AF77-E39E53468452}" dt="2019-10-16T01:36:49.469" v="2567" actId="20577"/>
      <pc:docMkLst>
        <pc:docMk/>
      </pc:docMkLst>
      <pc:sldChg chg="modSp">
        <pc:chgData name="james duncan" userId="6ca7f1247f4af538" providerId="LiveId" clId="{5A96E7A2-F776-4849-AF77-E39E53468452}" dt="2019-10-16T01:09:28.766" v="2324" actId="20577"/>
        <pc:sldMkLst>
          <pc:docMk/>
          <pc:sldMk cId="4032685404" sldId="256"/>
        </pc:sldMkLst>
        <pc:spChg chg="mod">
          <ac:chgData name="james duncan" userId="6ca7f1247f4af538" providerId="LiveId" clId="{5A96E7A2-F776-4849-AF77-E39E53468452}" dt="2019-10-16T01:09:28.766" v="2324" actId="20577"/>
          <ac:spMkLst>
            <pc:docMk/>
            <pc:sldMk cId="4032685404" sldId="256"/>
            <ac:spMk id="2" creationId="{00000000-0000-0000-0000-000000000000}"/>
          </ac:spMkLst>
        </pc:spChg>
        <pc:spChg chg="mod">
          <ac:chgData name="james duncan" userId="6ca7f1247f4af538" providerId="LiveId" clId="{5A96E7A2-F776-4849-AF77-E39E53468452}" dt="2019-10-16T00:07:46.505" v="1182" actId="20577"/>
          <ac:spMkLst>
            <pc:docMk/>
            <pc:sldMk cId="4032685404" sldId="256"/>
            <ac:spMk id="3" creationId="{00000000-0000-0000-0000-000000000000}"/>
          </ac:spMkLst>
        </pc:spChg>
      </pc:sldChg>
      <pc:sldChg chg="modSp modAnim">
        <pc:chgData name="james duncan" userId="6ca7f1247f4af538" providerId="LiveId" clId="{5A96E7A2-F776-4849-AF77-E39E53468452}" dt="2019-10-16T01:29:24.662" v="2535" actId="20577"/>
        <pc:sldMkLst>
          <pc:docMk/>
          <pc:sldMk cId="3682490703" sldId="257"/>
        </pc:sldMkLst>
        <pc:spChg chg="mod">
          <ac:chgData name="james duncan" userId="6ca7f1247f4af538" providerId="LiveId" clId="{5A96E7A2-F776-4849-AF77-E39E53468452}" dt="2019-10-16T01:29:24.662" v="2535" actId="20577"/>
          <ac:spMkLst>
            <pc:docMk/>
            <pc:sldMk cId="3682490703" sldId="257"/>
            <ac:spMk id="6" creationId="{00000000-0000-0000-0000-000000000000}"/>
          </ac:spMkLst>
        </pc:spChg>
      </pc:sldChg>
      <pc:sldChg chg="modSp modAnim">
        <pc:chgData name="james duncan" userId="6ca7f1247f4af538" providerId="LiveId" clId="{5A96E7A2-F776-4849-AF77-E39E53468452}" dt="2019-10-16T01:33:25.991" v="2547" actId="20577"/>
        <pc:sldMkLst>
          <pc:docMk/>
          <pc:sldMk cId="2998048101" sldId="260"/>
        </pc:sldMkLst>
        <pc:spChg chg="mod">
          <ac:chgData name="james duncan" userId="6ca7f1247f4af538" providerId="LiveId" clId="{5A96E7A2-F776-4849-AF77-E39E53468452}" dt="2019-10-16T01:33:25.991" v="2547" actId="20577"/>
          <ac:spMkLst>
            <pc:docMk/>
            <pc:sldMk cId="2998048101" sldId="260"/>
            <ac:spMk id="3" creationId="{00000000-0000-0000-0000-000000000000}"/>
          </ac:spMkLst>
        </pc:spChg>
      </pc:sldChg>
      <pc:sldChg chg="modSp modAnim">
        <pc:chgData name="james duncan" userId="6ca7f1247f4af538" providerId="LiveId" clId="{5A96E7A2-F776-4849-AF77-E39E53468452}" dt="2019-10-16T01:30:15.537" v="2539" actId="20577"/>
        <pc:sldMkLst>
          <pc:docMk/>
          <pc:sldMk cId="351048171" sldId="307"/>
        </pc:sldMkLst>
        <pc:spChg chg="mod">
          <ac:chgData name="james duncan" userId="6ca7f1247f4af538" providerId="LiveId" clId="{5A96E7A2-F776-4849-AF77-E39E53468452}" dt="2019-10-16T01:30:15.537" v="2539" actId="20577"/>
          <ac:spMkLst>
            <pc:docMk/>
            <pc:sldMk cId="351048171" sldId="307"/>
            <ac:spMk id="7" creationId="{00000000-0000-0000-0000-000000000000}"/>
          </ac:spMkLst>
        </pc:spChg>
      </pc:sldChg>
      <pc:sldChg chg="modSp modAnim">
        <pc:chgData name="james duncan" userId="6ca7f1247f4af538" providerId="LiveId" clId="{5A96E7A2-F776-4849-AF77-E39E53468452}" dt="2019-10-16T01:17:50.907" v="2406" actId="20577"/>
        <pc:sldMkLst>
          <pc:docMk/>
          <pc:sldMk cId="1981042212" sldId="309"/>
        </pc:sldMkLst>
        <pc:spChg chg="mod">
          <ac:chgData name="james duncan" userId="6ca7f1247f4af538" providerId="LiveId" clId="{5A96E7A2-F776-4849-AF77-E39E53468452}" dt="2019-10-15T23:59:19.559" v="904" actId="20577"/>
          <ac:spMkLst>
            <pc:docMk/>
            <pc:sldMk cId="1981042212" sldId="309"/>
            <ac:spMk id="5" creationId="{00000000-0000-0000-0000-000000000000}"/>
          </ac:spMkLst>
        </pc:spChg>
        <pc:spChg chg="mod">
          <ac:chgData name="james duncan" userId="6ca7f1247f4af538" providerId="LiveId" clId="{5A96E7A2-F776-4849-AF77-E39E53468452}" dt="2019-10-16T01:17:50.907" v="2406" actId="20577"/>
          <ac:spMkLst>
            <pc:docMk/>
            <pc:sldMk cId="1981042212" sldId="309"/>
            <ac:spMk id="7" creationId="{00000000-0000-0000-0000-000000000000}"/>
          </ac:spMkLst>
        </pc:spChg>
      </pc:sldChg>
      <pc:sldChg chg="modSp modAnim">
        <pc:chgData name="james duncan" userId="6ca7f1247f4af538" providerId="LiveId" clId="{5A96E7A2-F776-4849-AF77-E39E53468452}" dt="2019-10-16T01:11:30.614" v="2349"/>
        <pc:sldMkLst>
          <pc:docMk/>
          <pc:sldMk cId="858537245" sldId="320"/>
        </pc:sldMkLst>
        <pc:spChg chg="mod">
          <ac:chgData name="james duncan" userId="6ca7f1247f4af538" providerId="LiveId" clId="{5A96E7A2-F776-4849-AF77-E39E53468452}" dt="2019-10-16T01:11:20.495" v="2345" actId="20577"/>
          <ac:spMkLst>
            <pc:docMk/>
            <pc:sldMk cId="858537245" sldId="320"/>
            <ac:spMk id="80" creationId="{00000000-0000-0000-0000-000000000000}"/>
          </ac:spMkLst>
        </pc:spChg>
      </pc:sldChg>
      <pc:sldChg chg="modSp modAnim">
        <pc:chgData name="james duncan" userId="6ca7f1247f4af538" providerId="LiveId" clId="{5A96E7A2-F776-4849-AF77-E39E53468452}" dt="2019-10-16T01:34:01.321" v="2555" actId="20577"/>
        <pc:sldMkLst>
          <pc:docMk/>
          <pc:sldMk cId="288340523" sldId="324"/>
        </pc:sldMkLst>
        <pc:spChg chg="mod">
          <ac:chgData name="james duncan" userId="6ca7f1247f4af538" providerId="LiveId" clId="{5A96E7A2-F776-4849-AF77-E39E53468452}" dt="2019-10-16T00:52:51.573" v="1912" actId="20577"/>
          <ac:spMkLst>
            <pc:docMk/>
            <pc:sldMk cId="288340523" sldId="324"/>
            <ac:spMk id="2" creationId="{00000000-0000-0000-0000-000000000000}"/>
          </ac:spMkLst>
        </pc:spChg>
        <pc:spChg chg="mod">
          <ac:chgData name="james duncan" userId="6ca7f1247f4af538" providerId="LiveId" clId="{5A96E7A2-F776-4849-AF77-E39E53468452}" dt="2019-10-16T01:34:01.321" v="2555" actId="20577"/>
          <ac:spMkLst>
            <pc:docMk/>
            <pc:sldMk cId="288340523" sldId="324"/>
            <ac:spMk id="8" creationId="{7EFAF1A4-B0F6-4E04-B2F0-6AB527FFA543}"/>
          </ac:spMkLst>
        </pc:spChg>
        <pc:spChg chg="mod">
          <ac:chgData name="james duncan" userId="6ca7f1247f4af538" providerId="LiveId" clId="{5A96E7A2-F776-4849-AF77-E39E53468452}" dt="2019-10-16T00:09:51.498" v="1189" actId="20577"/>
          <ac:spMkLst>
            <pc:docMk/>
            <pc:sldMk cId="288340523" sldId="324"/>
            <ac:spMk id="11" creationId="{73C93927-769E-4CCE-936A-17013435C51C}"/>
          </ac:spMkLst>
        </pc:spChg>
      </pc:sldChg>
      <pc:sldChg chg="modSp modAnim">
        <pc:chgData name="james duncan" userId="6ca7f1247f4af538" providerId="LiveId" clId="{5A96E7A2-F776-4849-AF77-E39E53468452}" dt="2019-10-16T01:24:41.539" v="2438" actId="20577"/>
        <pc:sldMkLst>
          <pc:docMk/>
          <pc:sldMk cId="1610718268" sldId="326"/>
        </pc:sldMkLst>
        <pc:spChg chg="mod">
          <ac:chgData name="james duncan" userId="6ca7f1247f4af538" providerId="LiveId" clId="{5A96E7A2-F776-4849-AF77-E39E53468452}" dt="2019-10-16T00:59:48.015" v="2014" actId="27636"/>
          <ac:spMkLst>
            <pc:docMk/>
            <pc:sldMk cId="1610718268" sldId="326"/>
            <ac:spMk id="2" creationId="{00000000-0000-0000-0000-000000000000}"/>
          </ac:spMkLst>
        </pc:spChg>
        <pc:spChg chg="mod">
          <ac:chgData name="james duncan" userId="6ca7f1247f4af538" providerId="LiveId" clId="{5A96E7A2-F776-4849-AF77-E39E53468452}" dt="2019-10-16T01:24:41.539" v="2438" actId="20577"/>
          <ac:spMkLst>
            <pc:docMk/>
            <pc:sldMk cId="1610718268" sldId="326"/>
            <ac:spMk id="3" creationId="{00000000-0000-0000-0000-000000000000}"/>
          </ac:spMkLst>
        </pc:spChg>
      </pc:sldChg>
      <pc:sldChg chg="modSp modAnim">
        <pc:chgData name="james duncan" userId="6ca7f1247f4af538" providerId="LiveId" clId="{5A96E7A2-F776-4849-AF77-E39E53468452}" dt="2019-10-16T01:36:49.469" v="2567" actId="20577"/>
        <pc:sldMkLst>
          <pc:docMk/>
          <pc:sldMk cId="632458986" sldId="327"/>
        </pc:sldMkLst>
        <pc:spChg chg="mod">
          <ac:chgData name="james duncan" userId="6ca7f1247f4af538" providerId="LiveId" clId="{5A96E7A2-F776-4849-AF77-E39E53468452}" dt="2019-10-16T01:36:49.469" v="2567" actId="20577"/>
          <ac:spMkLst>
            <pc:docMk/>
            <pc:sldMk cId="632458986" sldId="327"/>
            <ac:spMk id="3" creationId="{00000000-0000-0000-0000-000000000000}"/>
          </ac:spMkLst>
        </pc:spChg>
        <pc:picChg chg="mod">
          <ac:chgData name="james duncan" userId="6ca7f1247f4af538" providerId="LiveId" clId="{5A96E7A2-F776-4849-AF77-E39E53468452}" dt="2019-10-16T01:25:54.861" v="2443" actId="1076"/>
          <ac:picMkLst>
            <pc:docMk/>
            <pc:sldMk cId="632458986" sldId="327"/>
            <ac:picMk id="5" creationId="{00000000-0000-0000-0000-000000000000}"/>
          </ac:picMkLst>
        </pc:picChg>
      </pc:sldChg>
      <pc:sldChg chg="modSp modAnim">
        <pc:chgData name="james duncan" userId="6ca7f1247f4af538" providerId="LiveId" clId="{5A96E7A2-F776-4849-AF77-E39E53468452}" dt="2019-10-16T01:13:37.827" v="2378"/>
        <pc:sldMkLst>
          <pc:docMk/>
          <pc:sldMk cId="235474688" sldId="328"/>
        </pc:sldMkLst>
        <pc:spChg chg="mod">
          <ac:chgData name="james duncan" userId="6ca7f1247f4af538" providerId="LiveId" clId="{5A96E7A2-F776-4849-AF77-E39E53468452}" dt="2019-10-16T01:06:26.656" v="2244" actId="20577"/>
          <ac:spMkLst>
            <pc:docMk/>
            <pc:sldMk cId="235474688" sldId="328"/>
            <ac:spMk id="3" creationId="{00000000-0000-0000-0000-000000000000}"/>
          </ac:spMkLst>
        </pc:spChg>
      </pc:sldChg>
      <pc:sldChg chg="addSp delSp modSp">
        <pc:chgData name="james duncan" userId="6ca7f1247f4af538" providerId="LiveId" clId="{5A96E7A2-F776-4849-AF77-E39E53468452}" dt="2019-10-16T01:36:00.413" v="2566" actId="20577"/>
        <pc:sldMkLst>
          <pc:docMk/>
          <pc:sldMk cId="493248651" sldId="330"/>
        </pc:sldMkLst>
        <pc:spChg chg="mod">
          <ac:chgData name="james duncan" userId="6ca7f1247f4af538" providerId="LiveId" clId="{5A96E7A2-F776-4849-AF77-E39E53468452}" dt="2019-10-16T00:52:46.411" v="1910" actId="14100"/>
          <ac:spMkLst>
            <pc:docMk/>
            <pc:sldMk cId="493248651" sldId="330"/>
            <ac:spMk id="2" creationId="{00000000-0000-0000-0000-000000000000}"/>
          </ac:spMkLst>
        </pc:spChg>
        <pc:spChg chg="add mod">
          <ac:chgData name="james duncan" userId="6ca7f1247f4af538" providerId="LiveId" clId="{5A96E7A2-F776-4849-AF77-E39E53468452}" dt="2019-10-16T01:36:00.413" v="2566" actId="20577"/>
          <ac:spMkLst>
            <pc:docMk/>
            <pc:sldMk cId="493248651" sldId="330"/>
            <ac:spMk id="6" creationId="{042C3D12-1854-42E1-B2B6-5090ADFD7809}"/>
          </ac:spMkLst>
        </pc:spChg>
        <pc:spChg chg="add mod">
          <ac:chgData name="james duncan" userId="6ca7f1247f4af538" providerId="LiveId" clId="{5A96E7A2-F776-4849-AF77-E39E53468452}" dt="2019-10-16T00:53:22.888" v="1914" actId="1076"/>
          <ac:spMkLst>
            <pc:docMk/>
            <pc:sldMk cId="493248651" sldId="330"/>
            <ac:spMk id="7" creationId="{D0641290-097A-417E-AEDA-ADDFE4B37C0E}"/>
          </ac:spMkLst>
        </pc:spChg>
        <pc:spChg chg="mod">
          <ac:chgData name="james duncan" userId="6ca7f1247f4af538" providerId="LiveId" clId="{5A96E7A2-F776-4849-AF77-E39E53468452}" dt="2019-10-16T00:49:52.240" v="1893" actId="1076"/>
          <ac:spMkLst>
            <pc:docMk/>
            <pc:sldMk cId="493248651" sldId="330"/>
            <ac:spMk id="80" creationId="{00000000-0000-0000-0000-000000000000}"/>
          </ac:spMkLst>
        </pc:spChg>
        <pc:picChg chg="add mod">
          <ac:chgData name="james duncan" userId="6ca7f1247f4af538" providerId="LiveId" clId="{5A96E7A2-F776-4849-AF77-E39E53468452}" dt="2019-10-16T00:50:00.459" v="1894" actId="1076"/>
          <ac:picMkLst>
            <pc:docMk/>
            <pc:sldMk cId="493248651" sldId="330"/>
            <ac:picMk id="5" creationId="{7AE61904-33EC-48AF-A015-21C4B68CB4D7}"/>
          </ac:picMkLst>
        </pc:picChg>
        <pc:picChg chg="del">
          <ac:chgData name="james duncan" userId="6ca7f1247f4af538" providerId="LiveId" clId="{5A96E7A2-F776-4849-AF77-E39E53468452}" dt="2019-10-16T00:15:58.183" v="1375" actId="478"/>
          <ac:picMkLst>
            <pc:docMk/>
            <pc:sldMk cId="493248651" sldId="330"/>
            <ac:picMk id="11" creationId="{929F4807-CA18-4F37-85B8-9C1BCE567A6B}"/>
          </ac:picMkLst>
        </pc:picChg>
        <pc:picChg chg="add del mod">
          <ac:chgData name="james duncan" userId="6ca7f1247f4af538" providerId="LiveId" clId="{5A96E7A2-F776-4849-AF77-E39E53468452}" dt="2019-10-16T00:32:01.464" v="1579" actId="478"/>
          <ac:picMkLst>
            <pc:docMk/>
            <pc:sldMk cId="493248651" sldId="330"/>
            <ac:picMk id="12" creationId="{2A423B56-BB27-4983-B3BD-A9199B61D91C}"/>
          </ac:picMkLst>
        </pc:picChg>
      </pc:sldChg>
      <pc:sldChg chg="delSp modSp del">
        <pc:chgData name="james duncan" userId="6ca7f1247f4af538" providerId="LiveId" clId="{5A96E7A2-F776-4849-AF77-E39E53468452}" dt="2019-10-16T00:53:52.748" v="1915" actId="2696"/>
        <pc:sldMkLst>
          <pc:docMk/>
          <pc:sldMk cId="1923413590" sldId="331"/>
        </pc:sldMkLst>
        <pc:spChg chg="mod">
          <ac:chgData name="james duncan" userId="6ca7f1247f4af538" providerId="LiveId" clId="{5A96E7A2-F776-4849-AF77-E39E53468452}" dt="2019-10-16T00:52:45.720" v="1909" actId="14100"/>
          <ac:spMkLst>
            <pc:docMk/>
            <pc:sldMk cId="1923413590" sldId="331"/>
            <ac:spMk id="10" creationId="{00000000-0000-0000-0000-000000000000}"/>
          </ac:spMkLst>
        </pc:spChg>
        <pc:picChg chg="del">
          <ac:chgData name="james duncan" userId="6ca7f1247f4af538" providerId="LiveId" clId="{5A96E7A2-F776-4849-AF77-E39E53468452}" dt="2019-10-16T00:33:54.874" v="1588" actId="478"/>
          <ac:picMkLst>
            <pc:docMk/>
            <pc:sldMk cId="1923413590" sldId="331"/>
            <ac:picMk id="6" creationId="{2C9F9619-64CC-4FAF-BA7C-9B1B263132FF}"/>
          </ac:picMkLst>
        </pc:picChg>
      </pc:sldChg>
      <pc:sldChg chg="modSp">
        <pc:chgData name="james duncan" userId="6ca7f1247f4af538" providerId="LiveId" clId="{5A96E7A2-F776-4849-AF77-E39E53468452}" dt="2019-10-16T00:51:33.901" v="1904" actId="207"/>
        <pc:sldMkLst>
          <pc:docMk/>
          <pc:sldMk cId="1256406790" sldId="334"/>
        </pc:sldMkLst>
        <pc:spChg chg="mod">
          <ac:chgData name="james duncan" userId="6ca7f1247f4af538" providerId="LiveId" clId="{5A96E7A2-F776-4849-AF77-E39E53468452}" dt="2019-10-16T00:51:33.901" v="1904" actId="207"/>
          <ac:spMkLst>
            <pc:docMk/>
            <pc:sldMk cId="1256406790" sldId="334"/>
            <ac:spMk id="7" creationId="{00000000-0000-0000-0000-000000000000}"/>
          </ac:spMkLst>
        </pc:spChg>
      </pc:sldChg>
      <pc:sldChg chg="modSp modAnim">
        <pc:chgData name="james duncan" userId="6ca7f1247f4af538" providerId="LiveId" clId="{5A96E7A2-F776-4849-AF77-E39E53468452}" dt="2019-10-16T01:16:51.153" v="2398" actId="20577"/>
        <pc:sldMkLst>
          <pc:docMk/>
          <pc:sldMk cId="663046715" sldId="338"/>
        </pc:sldMkLst>
        <pc:spChg chg="mod">
          <ac:chgData name="james duncan" userId="6ca7f1247f4af538" providerId="LiveId" clId="{5A96E7A2-F776-4849-AF77-E39E53468452}" dt="2019-10-15T23:17:28.972" v="71" actId="20577"/>
          <ac:spMkLst>
            <pc:docMk/>
            <pc:sldMk cId="663046715" sldId="338"/>
            <ac:spMk id="2" creationId="{00000000-0000-0000-0000-000000000000}"/>
          </ac:spMkLst>
        </pc:spChg>
        <pc:spChg chg="mod">
          <ac:chgData name="james duncan" userId="6ca7f1247f4af538" providerId="LiveId" clId="{5A96E7A2-F776-4849-AF77-E39E53468452}" dt="2019-10-15T23:52:02.629" v="841"/>
          <ac:spMkLst>
            <pc:docMk/>
            <pc:sldMk cId="663046715" sldId="338"/>
            <ac:spMk id="4" creationId="{00000000-0000-0000-0000-000000000000}"/>
          </ac:spMkLst>
        </pc:spChg>
        <pc:spChg chg="mod">
          <ac:chgData name="james duncan" userId="6ca7f1247f4af538" providerId="LiveId" clId="{5A96E7A2-F776-4849-AF77-E39E53468452}" dt="2019-10-16T01:16:51.153" v="2398" actId="20577"/>
          <ac:spMkLst>
            <pc:docMk/>
            <pc:sldMk cId="663046715" sldId="338"/>
            <ac:spMk id="7" creationId="{00000000-0000-0000-0000-000000000000}"/>
          </ac:spMkLst>
        </pc:spChg>
      </pc:sldChg>
    </pc:docChg>
  </pc:docChgLst>
  <pc:docChgLst>
    <pc:chgData name="james duncan" userId="6ca7f1247f4af538" providerId="LiveId" clId="{F366AC91-2EFA-47DD-A93B-6244EAB07F10}"/>
    <pc:docChg chg="modSld">
      <pc:chgData name="james duncan" userId="6ca7f1247f4af538" providerId="LiveId" clId="{F366AC91-2EFA-47DD-A93B-6244EAB07F10}" dt="2019-09-17T19:34:54.713" v="5"/>
      <pc:docMkLst>
        <pc:docMk/>
      </pc:docMkLst>
      <pc:sldChg chg="addSp">
        <pc:chgData name="james duncan" userId="6ca7f1247f4af538" providerId="LiveId" clId="{F366AC91-2EFA-47DD-A93B-6244EAB07F10}" dt="2019-09-17T19:34:34.867" v="1"/>
        <pc:sldMkLst>
          <pc:docMk/>
          <pc:sldMk cId="1981042212" sldId="309"/>
        </pc:sldMkLst>
        <pc:picChg chg="add">
          <ac:chgData name="james duncan" userId="6ca7f1247f4af538" providerId="LiveId" clId="{F366AC91-2EFA-47DD-A93B-6244EAB07F10}" dt="2019-09-17T19:34:34.867" v="1"/>
          <ac:picMkLst>
            <pc:docMk/>
            <pc:sldMk cId="1981042212" sldId="309"/>
            <ac:picMk id="9" creationId="{7A997342-1AF2-4C68-909D-D06A71ABEF69}"/>
          </ac:picMkLst>
        </pc:picChg>
      </pc:sldChg>
      <pc:sldChg chg="addSp">
        <pc:chgData name="james duncan" userId="6ca7f1247f4af538" providerId="LiveId" clId="{F366AC91-2EFA-47DD-A93B-6244EAB07F10}" dt="2019-09-17T19:34:31.347" v="0"/>
        <pc:sldMkLst>
          <pc:docMk/>
          <pc:sldMk cId="858537245" sldId="320"/>
        </pc:sldMkLst>
        <pc:picChg chg="add">
          <ac:chgData name="james duncan" userId="6ca7f1247f4af538" providerId="LiveId" clId="{F366AC91-2EFA-47DD-A93B-6244EAB07F10}" dt="2019-09-17T19:34:31.347" v="0"/>
          <ac:picMkLst>
            <pc:docMk/>
            <pc:sldMk cId="858537245" sldId="320"/>
            <ac:picMk id="9" creationId="{8C9BE789-EA56-44D9-8B36-19542FBF4B88}"/>
          </ac:picMkLst>
        </pc:picChg>
      </pc:sldChg>
      <pc:sldChg chg="addSp">
        <pc:chgData name="james duncan" userId="6ca7f1247f4af538" providerId="LiveId" clId="{F366AC91-2EFA-47DD-A93B-6244EAB07F10}" dt="2019-09-17T19:34:38.210" v="2"/>
        <pc:sldMkLst>
          <pc:docMk/>
          <pc:sldMk cId="288340523" sldId="324"/>
        </pc:sldMkLst>
        <pc:picChg chg="add">
          <ac:chgData name="james duncan" userId="6ca7f1247f4af538" providerId="LiveId" clId="{F366AC91-2EFA-47DD-A93B-6244EAB07F10}" dt="2019-09-17T19:34:38.210" v="2"/>
          <ac:picMkLst>
            <pc:docMk/>
            <pc:sldMk cId="288340523" sldId="324"/>
            <ac:picMk id="10" creationId="{5215F829-4621-4884-8587-ADC4FEF16C40}"/>
          </ac:picMkLst>
        </pc:picChg>
      </pc:sldChg>
      <pc:sldChg chg="addSp">
        <pc:chgData name="james duncan" userId="6ca7f1247f4af538" providerId="LiveId" clId="{F366AC91-2EFA-47DD-A93B-6244EAB07F10}" dt="2019-09-17T19:34:43.898" v="3"/>
        <pc:sldMkLst>
          <pc:docMk/>
          <pc:sldMk cId="493248651" sldId="330"/>
        </pc:sldMkLst>
        <pc:picChg chg="add">
          <ac:chgData name="james duncan" userId="6ca7f1247f4af538" providerId="LiveId" clId="{F366AC91-2EFA-47DD-A93B-6244EAB07F10}" dt="2019-09-17T19:34:43.898" v="3"/>
          <ac:picMkLst>
            <pc:docMk/>
            <pc:sldMk cId="493248651" sldId="330"/>
            <ac:picMk id="8" creationId="{571FF7E1-2FF0-43B9-889C-A2261FDFFA10}"/>
          </ac:picMkLst>
        </pc:picChg>
      </pc:sldChg>
      <pc:sldChg chg="addSp">
        <pc:chgData name="james duncan" userId="6ca7f1247f4af538" providerId="LiveId" clId="{F366AC91-2EFA-47DD-A93B-6244EAB07F10}" dt="2019-09-17T19:34:48.337" v="4"/>
        <pc:sldMkLst>
          <pc:docMk/>
          <pc:sldMk cId="1923413590" sldId="331"/>
        </pc:sldMkLst>
        <pc:picChg chg="add">
          <ac:chgData name="james duncan" userId="6ca7f1247f4af538" providerId="LiveId" clId="{F366AC91-2EFA-47DD-A93B-6244EAB07F10}" dt="2019-09-17T19:34:48.337" v="4"/>
          <ac:picMkLst>
            <pc:docMk/>
            <pc:sldMk cId="1923413590" sldId="331"/>
            <ac:picMk id="14" creationId="{7FCDE728-F580-461E-8D03-291A33A2842A}"/>
          </ac:picMkLst>
        </pc:picChg>
      </pc:sldChg>
      <pc:sldChg chg="addSp">
        <pc:chgData name="james duncan" userId="6ca7f1247f4af538" providerId="LiveId" clId="{F366AC91-2EFA-47DD-A93B-6244EAB07F10}" dt="2019-09-17T19:34:54.713" v="5"/>
        <pc:sldMkLst>
          <pc:docMk/>
          <pc:sldMk cId="1256406790" sldId="334"/>
        </pc:sldMkLst>
        <pc:picChg chg="add">
          <ac:chgData name="james duncan" userId="6ca7f1247f4af538" providerId="LiveId" clId="{F366AC91-2EFA-47DD-A93B-6244EAB07F10}" dt="2019-09-17T19:34:54.713" v="5"/>
          <ac:picMkLst>
            <pc:docMk/>
            <pc:sldMk cId="1256406790" sldId="334"/>
            <ac:picMk id="9" creationId="{D37BCDF3-F837-4D92-8253-682E4B8439F1}"/>
          </ac:picMkLst>
        </pc:picChg>
      </pc:sldChg>
    </pc:docChg>
  </pc:docChgLst>
  <pc:docChgLst>
    <pc:chgData name="james duncan" userId="6ca7f1247f4af538" providerId="LiveId" clId="{C1B178F3-4A15-403C-8572-4F06BD2E56D4}"/>
    <pc:docChg chg="modSld">
      <pc:chgData name="james duncan" userId="6ca7f1247f4af538" providerId="LiveId" clId="{C1B178F3-4A15-403C-8572-4F06BD2E56D4}" dt="2019-08-13T14:36:59.276" v="44" actId="113"/>
      <pc:docMkLst>
        <pc:docMk/>
      </pc:docMkLst>
      <pc:sldChg chg="modSp">
        <pc:chgData name="james duncan" userId="6ca7f1247f4af538" providerId="LiveId" clId="{C1B178F3-4A15-403C-8572-4F06BD2E56D4}" dt="2019-08-13T14:36:59.276" v="44" actId="113"/>
        <pc:sldMkLst>
          <pc:docMk/>
          <pc:sldMk cId="4032685404" sldId="256"/>
        </pc:sldMkLst>
        <pc:spChg chg="mod">
          <ac:chgData name="james duncan" userId="6ca7f1247f4af538" providerId="LiveId" clId="{C1B178F3-4A15-403C-8572-4F06BD2E56D4}" dt="2019-08-13T14:36:59.276" v="44" actId="113"/>
          <ac:spMkLst>
            <pc:docMk/>
            <pc:sldMk cId="4032685404" sldId="256"/>
            <ac:spMk id="3" creationId="{00000000-0000-0000-0000-000000000000}"/>
          </ac:spMkLst>
        </pc:spChg>
      </pc:sldChg>
      <pc:sldChg chg="modSp">
        <pc:chgData name="james duncan" userId="6ca7f1247f4af538" providerId="LiveId" clId="{C1B178F3-4A15-403C-8572-4F06BD2E56D4}" dt="2019-08-13T14:34:49.633" v="0" actId="2711"/>
        <pc:sldMkLst>
          <pc:docMk/>
          <pc:sldMk cId="288340523" sldId="324"/>
        </pc:sldMkLst>
        <pc:spChg chg="mod">
          <ac:chgData name="james duncan" userId="6ca7f1247f4af538" providerId="LiveId" clId="{C1B178F3-4A15-403C-8572-4F06BD2E56D4}" dt="2019-08-13T14:34:49.633" v="0" actId="2711"/>
          <ac:spMkLst>
            <pc:docMk/>
            <pc:sldMk cId="288340523" sldId="324"/>
            <ac:spMk id="11" creationId="{73C93927-769E-4CCE-936A-17013435C51C}"/>
          </ac:spMkLst>
        </pc:spChg>
      </pc:sldChg>
      <pc:sldChg chg="modSp">
        <pc:chgData name="james duncan" userId="6ca7f1247f4af538" providerId="LiveId" clId="{C1B178F3-4A15-403C-8572-4F06BD2E56D4}" dt="2019-08-13T14:35:45.663" v="8" actId="20577"/>
        <pc:sldMkLst>
          <pc:docMk/>
          <pc:sldMk cId="235474688" sldId="328"/>
        </pc:sldMkLst>
        <pc:spChg chg="mod">
          <ac:chgData name="james duncan" userId="6ca7f1247f4af538" providerId="LiveId" clId="{C1B178F3-4A15-403C-8572-4F06BD2E56D4}" dt="2019-08-13T14:35:45.663" v="8" actId="20577"/>
          <ac:spMkLst>
            <pc:docMk/>
            <pc:sldMk cId="235474688" sldId="32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672B139-DA2D-4DC5-8BF9-E248D9C7B2A2}" type="datetimeFigureOut">
              <a:rPr lang="en-US" smtClean="0"/>
              <a:t>10/15/2019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12DD8BA-BF49-437B-9BBC-61601EAED821}" type="slidenum">
              <a:rPr lang="en-US" smtClean="0"/>
              <a:t>‹#›</a:t>
            </a:fld>
            <a:endParaRPr lang="en-US"/>
          </a:p>
        </p:txBody>
      </p:sp>
    </p:spTree>
    <p:extLst>
      <p:ext uri="{BB962C8B-B14F-4D97-AF65-F5344CB8AC3E}">
        <p14:creationId xmlns:p14="http://schemas.microsoft.com/office/powerpoint/2010/main" val="639410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DEDB988-F10B-414A-8026-D135D673B2B9}" type="datetimeFigureOut">
              <a:rPr lang="en-US" smtClean="0"/>
              <a:t>10/15/2019</a:t>
            </a:fld>
            <a:endParaRPr lang="en-US"/>
          </a:p>
        </p:txBody>
      </p:sp>
      <p:sp>
        <p:nvSpPr>
          <p:cNvPr id="4" name="Slide Image Placeholder 3"/>
          <p:cNvSpPr>
            <a:spLocks noGrp="1" noRot="1" noChangeAspect="1"/>
          </p:cNvSpPr>
          <p:nvPr>
            <p:ph type="sldImg" idx="2"/>
          </p:nvPr>
        </p:nvSpPr>
        <p:spPr>
          <a:xfrm>
            <a:off x="717550" y="696913"/>
            <a:ext cx="55753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A836183-36C5-1543-9626-7F99B3685063}" type="slidenum">
              <a:rPr lang="en-US" smtClean="0"/>
              <a:t>‹#›</a:t>
            </a:fld>
            <a:endParaRPr lang="en-US"/>
          </a:p>
        </p:txBody>
      </p:sp>
    </p:spTree>
    <p:extLst>
      <p:ext uri="{BB962C8B-B14F-4D97-AF65-F5344CB8AC3E}">
        <p14:creationId xmlns:p14="http://schemas.microsoft.com/office/powerpoint/2010/main" val="10640971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1</a:t>
            </a:fld>
            <a:endParaRPr lang="en-US"/>
          </a:p>
        </p:txBody>
      </p:sp>
    </p:spTree>
    <p:extLst>
      <p:ext uri="{BB962C8B-B14F-4D97-AF65-F5344CB8AC3E}">
        <p14:creationId xmlns:p14="http://schemas.microsoft.com/office/powerpoint/2010/main" val="3085283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10</a:t>
            </a:fld>
            <a:endParaRPr lang="en-US"/>
          </a:p>
        </p:txBody>
      </p:sp>
    </p:spTree>
    <p:extLst>
      <p:ext uri="{BB962C8B-B14F-4D97-AF65-F5344CB8AC3E}">
        <p14:creationId xmlns:p14="http://schemas.microsoft.com/office/powerpoint/2010/main" val="163076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11</a:t>
            </a:fld>
            <a:endParaRPr lang="en-US"/>
          </a:p>
        </p:txBody>
      </p:sp>
    </p:spTree>
    <p:extLst>
      <p:ext uri="{BB962C8B-B14F-4D97-AF65-F5344CB8AC3E}">
        <p14:creationId xmlns:p14="http://schemas.microsoft.com/office/powerpoint/2010/main" val="1958203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12</a:t>
            </a:fld>
            <a:endParaRPr lang="en-US"/>
          </a:p>
        </p:txBody>
      </p:sp>
    </p:spTree>
    <p:extLst>
      <p:ext uri="{BB962C8B-B14F-4D97-AF65-F5344CB8AC3E}">
        <p14:creationId xmlns:p14="http://schemas.microsoft.com/office/powerpoint/2010/main" val="1841608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13</a:t>
            </a:fld>
            <a:endParaRPr lang="en-US"/>
          </a:p>
        </p:txBody>
      </p:sp>
    </p:spTree>
    <p:extLst>
      <p:ext uri="{BB962C8B-B14F-4D97-AF65-F5344CB8AC3E}">
        <p14:creationId xmlns:p14="http://schemas.microsoft.com/office/powerpoint/2010/main" val="22221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2</a:t>
            </a:fld>
            <a:endParaRPr lang="en-US"/>
          </a:p>
        </p:txBody>
      </p:sp>
    </p:spTree>
    <p:extLst>
      <p:ext uri="{BB962C8B-B14F-4D97-AF65-F5344CB8AC3E}">
        <p14:creationId xmlns:p14="http://schemas.microsoft.com/office/powerpoint/2010/main" val="347620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3</a:t>
            </a:fld>
            <a:endParaRPr lang="en-US"/>
          </a:p>
        </p:txBody>
      </p:sp>
    </p:spTree>
    <p:extLst>
      <p:ext uri="{BB962C8B-B14F-4D97-AF65-F5344CB8AC3E}">
        <p14:creationId xmlns:p14="http://schemas.microsoft.com/office/powerpoint/2010/main" val="929031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pPr defTabSz="465887">
              <a:defRPr/>
            </a:pPr>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4</a:t>
            </a:fld>
            <a:endParaRPr lang="en-US"/>
          </a:p>
        </p:txBody>
      </p:sp>
    </p:spTree>
    <p:extLst>
      <p:ext uri="{BB962C8B-B14F-4D97-AF65-F5344CB8AC3E}">
        <p14:creationId xmlns:p14="http://schemas.microsoft.com/office/powerpoint/2010/main" val="533494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5</a:t>
            </a:fld>
            <a:endParaRPr lang="en-US"/>
          </a:p>
        </p:txBody>
      </p:sp>
    </p:spTree>
    <p:extLst>
      <p:ext uri="{BB962C8B-B14F-4D97-AF65-F5344CB8AC3E}">
        <p14:creationId xmlns:p14="http://schemas.microsoft.com/office/powerpoint/2010/main" val="492852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pPr>
              <a:lnSpc>
                <a:spcPct val="120000"/>
              </a:lnSpc>
            </a:pPr>
            <a:endParaRPr lang="en-US" sz="1200" dirty="0"/>
          </a:p>
        </p:txBody>
      </p:sp>
      <p:sp>
        <p:nvSpPr>
          <p:cNvPr id="4" name="Slide Number Placeholder 3"/>
          <p:cNvSpPr>
            <a:spLocks noGrp="1"/>
          </p:cNvSpPr>
          <p:nvPr>
            <p:ph type="sldNum" sz="quarter" idx="10"/>
          </p:nvPr>
        </p:nvSpPr>
        <p:spPr/>
        <p:txBody>
          <a:bodyPr/>
          <a:lstStyle/>
          <a:p>
            <a:fld id="{0A836183-36C5-1543-9626-7F99B368506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8999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7</a:t>
            </a:fld>
            <a:endParaRPr lang="en-US"/>
          </a:p>
        </p:txBody>
      </p:sp>
    </p:spTree>
    <p:extLst>
      <p:ext uri="{BB962C8B-B14F-4D97-AF65-F5344CB8AC3E}">
        <p14:creationId xmlns:p14="http://schemas.microsoft.com/office/powerpoint/2010/main" val="2811197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pPr>
              <a:lnSpc>
                <a:spcPct val="120000"/>
              </a:lnSpc>
            </a:pPr>
            <a:endParaRPr lang="en-US" sz="1200" dirty="0"/>
          </a:p>
        </p:txBody>
      </p:sp>
      <p:sp>
        <p:nvSpPr>
          <p:cNvPr id="4" name="Slide Number Placeholder 3"/>
          <p:cNvSpPr>
            <a:spLocks noGrp="1"/>
          </p:cNvSpPr>
          <p:nvPr>
            <p:ph type="sldNum" sz="quarter" idx="10"/>
          </p:nvPr>
        </p:nvSpPr>
        <p:spPr/>
        <p:txBody>
          <a:bodyPr/>
          <a:lstStyle/>
          <a:p>
            <a:fld id="{0A836183-36C5-1543-9626-7F99B368506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41606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96913"/>
            <a:ext cx="55753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36183-36C5-1543-9626-7F99B3685063}" type="slidenum">
              <a:rPr lang="en-US" smtClean="0"/>
              <a:t>9</a:t>
            </a:fld>
            <a:endParaRPr lang="en-US"/>
          </a:p>
        </p:txBody>
      </p:sp>
    </p:spTree>
    <p:extLst>
      <p:ext uri="{BB962C8B-B14F-4D97-AF65-F5344CB8AC3E}">
        <p14:creationId xmlns:p14="http://schemas.microsoft.com/office/powerpoint/2010/main" val="74319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136BE7-1BD6-794E-87A0-2DCD738F8D68}"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1214725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8194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1301554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9300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295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5553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8650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5740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661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3114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5"/>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478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3367551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2448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428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497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9"/>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36BE7-1BD6-794E-87A0-2DCD738F8D68}" type="datetimeFigureOut">
              <a:rPr lang="en-US" smtClean="0"/>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330845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136BE7-1BD6-794E-87A0-2DCD738F8D68}"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277661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136BE7-1BD6-794E-87A0-2DCD738F8D68}" type="datetimeFigureOut">
              <a:rPr lang="en-US" smtClean="0"/>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1541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136BE7-1BD6-794E-87A0-2DCD738F8D68}" type="datetimeFigureOut">
              <a:rPr lang="en-US" smtClean="0"/>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1688063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136BE7-1BD6-794E-87A0-2DCD738F8D68}" type="datetimeFigureOut">
              <a:rPr lang="en-US" smtClean="0"/>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2464808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27541"/>
            <a:ext cx="3008313" cy="96837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5"/>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195920"/>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36BE7-1BD6-794E-87A0-2DCD738F8D68}"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268317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36BE7-1BD6-794E-87A0-2DCD738F8D68}" type="datetimeFigureOut">
              <a:rPr lang="en-US" smtClean="0"/>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09E425-6F6A-A048-922B-E02C079CF2DC}" type="slidenum">
              <a:rPr lang="en-US" smtClean="0"/>
              <a:t>‹#›</a:t>
            </a:fld>
            <a:endParaRPr lang="en-US"/>
          </a:p>
        </p:txBody>
      </p:sp>
    </p:spTree>
    <p:extLst>
      <p:ext uri="{BB962C8B-B14F-4D97-AF65-F5344CB8AC3E}">
        <p14:creationId xmlns:p14="http://schemas.microsoft.com/office/powerpoint/2010/main" val="341698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9136BE7-1BD6-794E-87A0-2DCD738F8D68}" type="datetimeFigureOut">
              <a:rPr lang="en-US" smtClean="0"/>
              <a:t>10/15/2019</a:t>
            </a:fld>
            <a:endParaRPr lang="en-US"/>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709E425-6F6A-A048-922B-E02C079CF2DC}" type="slidenum">
              <a:rPr lang="en-US" smtClean="0"/>
              <a:t>‹#›</a:t>
            </a:fld>
            <a:endParaRPr lang="en-US"/>
          </a:p>
        </p:txBody>
      </p:sp>
    </p:spTree>
    <p:extLst>
      <p:ext uri="{BB962C8B-B14F-4D97-AF65-F5344CB8AC3E}">
        <p14:creationId xmlns:p14="http://schemas.microsoft.com/office/powerpoint/2010/main" val="398326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1"/>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9136BE7-1BD6-794E-87A0-2DCD738F8D68}" type="datetimeFigureOut">
              <a:rPr lang="en-US" smtClean="0">
                <a:solidFill>
                  <a:prstClr val="black">
                    <a:tint val="75000"/>
                  </a:prstClr>
                </a:solidFill>
              </a:rPr>
              <a:pPr/>
              <a:t>10/15/2019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5296961"/>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5296961"/>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0709E425-6F6A-A048-922B-E02C079CF2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2684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1.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hyperlink" Target="http://statwiki.kolobkreations.com/" TargetMode="External"/><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1378"/>
          </a:xfrm>
          <a:prstGeom prst="rect">
            <a:avLst/>
          </a:prstGeom>
        </p:spPr>
      </p:pic>
      <p:sp>
        <p:nvSpPr>
          <p:cNvPr id="2" name="Title 1"/>
          <p:cNvSpPr>
            <a:spLocks noGrp="1"/>
          </p:cNvSpPr>
          <p:nvPr>
            <p:ph type="ctrTitle"/>
          </p:nvPr>
        </p:nvSpPr>
        <p:spPr>
          <a:xfrm>
            <a:off x="-2" y="718507"/>
            <a:ext cx="9144000" cy="2914193"/>
          </a:xfrm>
        </p:spPr>
        <p:txBody>
          <a:bodyPr>
            <a:normAutofit fontScale="90000"/>
          </a:bodyPr>
          <a:lstStyle/>
          <a:p>
            <a:r>
              <a:rPr lang="en-US" sz="3900" dirty="0">
                <a:latin typeface="Times New Roman" charset="0"/>
                <a:ea typeface="Times New Roman" charset="0"/>
                <a:cs typeface="Times New Roman" charset="0"/>
              </a:rPr>
              <a:t>A comparison of U.S. military veterans’ &amp; civilians’ leisure participation</a:t>
            </a:r>
            <a:br>
              <a:rPr lang="en-US" sz="3900" dirty="0">
                <a:latin typeface="Times New Roman" charset="0"/>
                <a:ea typeface="Times New Roman" charset="0"/>
                <a:cs typeface="Times New Roman" charset="0"/>
              </a:rPr>
            </a:br>
            <a:r>
              <a:rPr lang="en-US" sz="3900" dirty="0">
                <a:latin typeface="Times New Roman" charset="0"/>
                <a:ea typeface="Times New Roman" charset="0"/>
                <a:cs typeface="Times New Roman" charset="0"/>
              </a:rPr>
              <a:t>&amp;</a:t>
            </a:r>
            <a:br>
              <a:rPr lang="en-US" sz="3900" dirty="0">
                <a:latin typeface="Times New Roman" charset="0"/>
                <a:ea typeface="Times New Roman" charset="0"/>
                <a:cs typeface="Times New Roman" charset="0"/>
              </a:rPr>
            </a:br>
            <a:r>
              <a:rPr lang="en-US" sz="3900" dirty="0">
                <a:latin typeface="Times New Roman" charset="0"/>
                <a:ea typeface="Times New Roman" charset="0"/>
                <a:cs typeface="Times New Roman" charset="0"/>
              </a:rPr>
              <a:t> its association with psychological adversity &amp; health care visits among older adults</a:t>
            </a:r>
            <a:br>
              <a:rPr lang="en-US" dirty="0">
                <a:latin typeface="Times New Roman" charset="0"/>
                <a:ea typeface="Times New Roman" charset="0"/>
                <a:cs typeface="Times New Roman" charset="0"/>
              </a:rPr>
            </a:br>
            <a:r>
              <a:rPr lang="en-US" sz="2200" dirty="0">
                <a:latin typeface="Times New Roman" charset="0"/>
                <a:ea typeface="Times New Roman" charset="0"/>
                <a:cs typeface="Times New Roman" charset="0"/>
              </a:rPr>
              <a:t>______________________________________________________________________</a:t>
            </a:r>
          </a:p>
        </p:txBody>
      </p:sp>
      <p:sp>
        <p:nvSpPr>
          <p:cNvPr id="3" name="Subtitle 2"/>
          <p:cNvSpPr>
            <a:spLocks noGrp="1"/>
          </p:cNvSpPr>
          <p:nvPr>
            <p:ph type="subTitle" idx="1"/>
          </p:nvPr>
        </p:nvSpPr>
        <p:spPr>
          <a:xfrm>
            <a:off x="19309" y="3702630"/>
            <a:ext cx="9144000" cy="1603887"/>
          </a:xfrm>
        </p:spPr>
        <p:txBody>
          <a:bodyPr>
            <a:normAutofit/>
          </a:bodyPr>
          <a:lstStyle/>
          <a:p>
            <a:pPr algn="l"/>
            <a:r>
              <a:rPr lang="en-US" sz="1800" b="1" dirty="0">
                <a:solidFill>
                  <a:schemeClr val="tx1"/>
                </a:solidFill>
                <a:latin typeface="Times New Roman" charset="0"/>
                <a:ea typeface="Times New Roman" charset="0"/>
                <a:cs typeface="Times New Roman" charset="0"/>
              </a:rPr>
              <a:t>James M. Duncan, </a:t>
            </a:r>
            <a:r>
              <a:rPr lang="en-US" sz="1800" dirty="0">
                <a:solidFill>
                  <a:schemeClr val="tx1"/>
                </a:solidFill>
                <a:latin typeface="Times New Roman" charset="0"/>
                <a:ea typeface="Times New Roman" charset="0"/>
                <a:cs typeface="Times New Roman" charset="0"/>
              </a:rPr>
              <a:t>Ph.D., CFLE, DAV, University of Arkansas, jmduncan@uark.edu</a:t>
            </a:r>
          </a:p>
          <a:p>
            <a:pPr algn="l"/>
            <a:r>
              <a:rPr lang="en-US" sz="1800" b="1" dirty="0">
                <a:solidFill>
                  <a:schemeClr val="tx1"/>
                </a:solidFill>
                <a:latin typeface="Times New Roman" charset="0"/>
                <a:ea typeface="Times New Roman" charset="0"/>
                <a:cs typeface="Times New Roman" charset="0"/>
              </a:rPr>
              <a:t>Anthony J. Ferraro, </a:t>
            </a:r>
            <a:r>
              <a:rPr lang="en-US" sz="1800" dirty="0">
                <a:solidFill>
                  <a:schemeClr val="tx1"/>
                </a:solidFill>
                <a:latin typeface="Times New Roman" charset="0"/>
                <a:ea typeface="Times New Roman" charset="0"/>
                <a:cs typeface="Times New Roman" charset="0"/>
              </a:rPr>
              <a:t>Ph.D., CFLE, Kansas State University, aferraro@ksu.edu</a:t>
            </a:r>
          </a:p>
          <a:p>
            <a:pPr algn="l"/>
            <a:r>
              <a:rPr lang="en-US" sz="1800" b="1" dirty="0">
                <a:solidFill>
                  <a:schemeClr val="tx1"/>
                </a:solidFill>
                <a:latin typeface="Times New Roman" charset="0"/>
                <a:ea typeface="Times New Roman" charset="0"/>
                <a:cs typeface="Times New Roman" charset="0"/>
              </a:rPr>
              <a:t>Kayla Reed-Fitzke, </a:t>
            </a:r>
            <a:r>
              <a:rPr lang="en-US" sz="1800" dirty="0">
                <a:solidFill>
                  <a:schemeClr val="tx1"/>
                </a:solidFill>
                <a:latin typeface="Times New Roman" charset="0"/>
                <a:ea typeface="Times New Roman" charset="0"/>
                <a:cs typeface="Times New Roman" charset="0"/>
              </a:rPr>
              <a:t>Ph.D., LMFT, University of Iowa, kayla-fitzke@uiowa.edu</a:t>
            </a:r>
          </a:p>
          <a:p>
            <a:pPr algn="l"/>
            <a:r>
              <a:rPr lang="en-US" sz="1800" b="1" dirty="0">
                <a:solidFill>
                  <a:schemeClr val="tx1"/>
                </a:solidFill>
                <a:latin typeface="Times New Roman" charset="0"/>
                <a:ea typeface="Times New Roman" charset="0"/>
                <a:cs typeface="Times New Roman" charset="0"/>
              </a:rPr>
              <a:t>Timothy S. Killian, </a:t>
            </a:r>
            <a:r>
              <a:rPr lang="en-US" sz="1800" dirty="0">
                <a:solidFill>
                  <a:schemeClr val="tx1"/>
                </a:solidFill>
                <a:latin typeface="Times New Roman" charset="0"/>
                <a:ea typeface="Times New Roman" charset="0"/>
                <a:cs typeface="Times New Roman" charset="0"/>
              </a:rPr>
              <a:t>Ph.D., University of Arkansas, tkillian@uark.edu</a:t>
            </a:r>
          </a:p>
        </p:txBody>
      </p:sp>
      <p:sp>
        <p:nvSpPr>
          <p:cNvPr id="9" name="Rectangle 8"/>
          <p:cNvSpPr/>
          <p:nvPr/>
        </p:nvSpPr>
        <p:spPr>
          <a:xfrm>
            <a:off x="-2" y="5186282"/>
            <a:ext cx="6136271" cy="553998"/>
          </a:xfrm>
          <a:prstGeom prst="rect">
            <a:avLst/>
          </a:prstGeom>
        </p:spPr>
        <p:txBody>
          <a:bodyPr wrap="square">
            <a:spAutoFit/>
          </a:bodyPr>
          <a:lstStyle/>
          <a:p>
            <a:r>
              <a:rPr lang="en-US" sz="1500" dirty="0">
                <a:solidFill>
                  <a:prstClr val="black"/>
                </a:solidFill>
                <a:latin typeface="Times New Roman" charset="0"/>
                <a:ea typeface="Times New Roman" charset="0"/>
                <a:cs typeface="Times New Roman" charset="0"/>
              </a:rPr>
              <a:t>NCFR: Ft. Worth</a:t>
            </a:r>
          </a:p>
          <a:p>
            <a:r>
              <a:rPr lang="en-US" sz="1500" dirty="0">
                <a:solidFill>
                  <a:prstClr val="black"/>
                </a:solidFill>
                <a:latin typeface="Times New Roman" charset="0"/>
                <a:ea typeface="Times New Roman" charset="0"/>
                <a:cs typeface="Times New Roman" charset="0"/>
              </a:rPr>
              <a:t>November, 2019</a:t>
            </a:r>
            <a:endParaRPr lang="en-US" sz="1500" i="1" dirty="0">
              <a:solidFill>
                <a:prstClr val="black"/>
              </a:solidFill>
              <a:latin typeface="Times New Roman" charset="0"/>
              <a:ea typeface="Times New Roman" charset="0"/>
              <a:cs typeface="Times New Roman"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600696" cy="681378"/>
          </a:xfrm>
          <a:prstGeom prst="rect">
            <a:avLst/>
          </a:prstGeom>
        </p:spPr>
      </p:pic>
      <p:pic>
        <p:nvPicPr>
          <p:cNvPr id="48" name="Picture 4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4032685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686800" cy="723900"/>
          </a:xfrm>
        </p:spPr>
        <p:txBody>
          <a:bodyPr>
            <a:normAutofit fontScale="90000"/>
          </a:bodyPr>
          <a:lstStyle/>
          <a:p>
            <a:r>
              <a:rPr lang="en-US" sz="5400" dirty="0">
                <a:solidFill>
                  <a:srgbClr val="A71B33"/>
                </a:solidFill>
                <a:latin typeface="Times New Roman" charset="0"/>
                <a:ea typeface="Times New Roman" charset="0"/>
                <a:cs typeface="Times New Roman" charset="0"/>
              </a:rPr>
              <a:t>Discussion</a:t>
            </a:r>
          </a:p>
        </p:txBody>
      </p:sp>
      <p:sp>
        <p:nvSpPr>
          <p:cNvPr id="3" name="Content Placeholder 2"/>
          <p:cNvSpPr>
            <a:spLocks noGrp="1"/>
          </p:cNvSpPr>
          <p:nvPr>
            <p:ph idx="1"/>
          </p:nvPr>
        </p:nvSpPr>
        <p:spPr>
          <a:xfrm>
            <a:off x="582930" y="723902"/>
            <a:ext cx="8622029" cy="4991098"/>
          </a:xfrm>
        </p:spPr>
        <p:txBody>
          <a:bodyPr>
            <a:normAutofit fontScale="92500" lnSpcReduction="10000"/>
          </a:bodyPr>
          <a:lstStyle/>
          <a:p>
            <a:r>
              <a:rPr lang="en-US" sz="2400" dirty="0">
                <a:latin typeface="Times New Roman" charset="0"/>
                <a:ea typeface="Times New Roman" charset="0"/>
                <a:cs typeface="Times New Roman" charset="0"/>
              </a:rPr>
              <a:t>The purpose of this study was to investigate the role of social leisure participation in its association with psychological adversity &amp; health care visits among older adults, with a specific interest in examining if differences between veterans &amp; civilians existed </a:t>
            </a:r>
          </a:p>
          <a:p>
            <a:pPr lvl="1"/>
            <a:r>
              <a:rPr lang="en-US" sz="2100" dirty="0">
                <a:latin typeface="Times New Roman" charset="0"/>
                <a:ea typeface="Times New Roman" charset="0"/>
                <a:cs typeface="Times New Roman" charset="0"/>
              </a:rPr>
              <a:t>Higher levels of social leisure = lower psychological adversity</a:t>
            </a:r>
            <a:endParaRPr lang="en-US" sz="1700" dirty="0">
              <a:latin typeface="Times New Roman" charset="0"/>
              <a:ea typeface="Times New Roman" charset="0"/>
              <a:cs typeface="Times New Roman" charset="0"/>
            </a:endParaRPr>
          </a:p>
          <a:p>
            <a:pPr lvl="1"/>
            <a:r>
              <a:rPr lang="en-US" sz="2100" dirty="0">
                <a:latin typeface="Times New Roman" charset="0"/>
                <a:ea typeface="Times New Roman" charset="0"/>
                <a:cs typeface="Times New Roman" charset="0"/>
              </a:rPr>
              <a:t>Higher psychological adversity = higher health care visits</a:t>
            </a:r>
          </a:p>
          <a:p>
            <a:pPr lvl="1"/>
            <a:r>
              <a:rPr lang="en-US" sz="2100" dirty="0">
                <a:latin typeface="Times New Roman" charset="0"/>
                <a:ea typeface="Times New Roman" charset="0"/>
                <a:cs typeface="Times New Roman" charset="0"/>
              </a:rPr>
              <a:t>Veteran status ≠ moderator between study variables</a:t>
            </a:r>
          </a:p>
          <a:p>
            <a:r>
              <a:rPr lang="en-US" sz="2500" dirty="0">
                <a:latin typeface="Times New Roman" charset="0"/>
                <a:ea typeface="Times New Roman" charset="0"/>
                <a:cs typeface="Times New Roman" charset="0"/>
              </a:rPr>
              <a:t>Suppositions from the findings are that social leisure participation facilitates social relationships…  </a:t>
            </a:r>
          </a:p>
          <a:p>
            <a:pPr lvl="1"/>
            <a:r>
              <a:rPr lang="en-US" sz="2100" dirty="0">
                <a:latin typeface="Times New Roman" charset="0"/>
                <a:ea typeface="Times New Roman" charset="0"/>
                <a:cs typeface="Times New Roman" charset="0"/>
              </a:rPr>
              <a:t>This provides opportunity for individuals to receive social support to dissuade potential psychological adversity</a:t>
            </a:r>
          </a:p>
          <a:p>
            <a:pPr lvl="1"/>
            <a:r>
              <a:rPr lang="en-US" sz="2100" dirty="0">
                <a:latin typeface="Times New Roman" charset="0"/>
                <a:ea typeface="Times New Roman" charset="0"/>
                <a:cs typeface="Times New Roman" charset="0"/>
              </a:rPr>
              <a:t>It also provides opportunity for social influence, by helping others identity mental health illnesses as they occur &amp; encouraging health care visits</a:t>
            </a:r>
          </a:p>
          <a:p>
            <a:pPr lvl="1"/>
            <a:r>
              <a:rPr lang="en-US" sz="2100" dirty="0">
                <a:latin typeface="Times New Roman" charset="0"/>
                <a:ea typeface="Times New Roman" charset="0"/>
                <a:cs typeface="Times New Roman" charset="0"/>
              </a:rPr>
              <a:t>Among this sample, findings are relevant to older adults both veteran &amp; civilian alike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161071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48" y="0"/>
            <a:ext cx="8361552" cy="967409"/>
          </a:xfrm>
        </p:spPr>
        <p:txBody>
          <a:bodyPr>
            <a:normAutofit/>
          </a:bodyPr>
          <a:lstStyle/>
          <a:p>
            <a:r>
              <a:rPr lang="en-US" sz="5000" dirty="0">
                <a:solidFill>
                  <a:srgbClr val="A71B33"/>
                </a:solidFill>
                <a:latin typeface="Times New Roman" charset="0"/>
                <a:ea typeface="Times New Roman" charset="0"/>
                <a:cs typeface="Times New Roman" charset="0"/>
              </a:rPr>
              <a:t>Limitations</a:t>
            </a:r>
          </a:p>
        </p:txBody>
      </p:sp>
      <p:sp>
        <p:nvSpPr>
          <p:cNvPr id="3" name="Content Placeholder 2"/>
          <p:cNvSpPr>
            <a:spLocks noGrp="1"/>
          </p:cNvSpPr>
          <p:nvPr>
            <p:ph idx="1"/>
          </p:nvPr>
        </p:nvSpPr>
        <p:spPr>
          <a:xfrm>
            <a:off x="634775" y="1061356"/>
            <a:ext cx="8509224" cy="4511015"/>
          </a:xfrm>
        </p:spPr>
        <p:txBody>
          <a:bodyPr>
            <a:normAutofit fontScale="85000" lnSpcReduction="10000"/>
          </a:bodyPr>
          <a:lstStyle/>
          <a:p>
            <a:r>
              <a:rPr lang="en-US" sz="2800" dirty="0">
                <a:latin typeface="Times New Roman" panose="02020603050405020304" pitchFamily="18" charset="0"/>
                <a:cs typeface="Times New Roman" panose="02020603050405020304" pitchFamily="18" charset="0"/>
              </a:rPr>
              <a:t>Veteran status only asked if a person had prior military history</a:t>
            </a:r>
          </a:p>
          <a:p>
            <a:pPr lvl="1"/>
            <a:r>
              <a:rPr lang="en-US" sz="2400" dirty="0">
                <a:latin typeface="Times New Roman" panose="02020603050405020304" pitchFamily="18" charset="0"/>
                <a:cs typeface="Times New Roman" panose="02020603050405020304" pitchFamily="18" charset="0"/>
              </a:rPr>
              <a:t>Future research could consider looking beyond military service &amp; explore other military contexts (number of past deployments, traumatic experiences including combat exposure, military branch affiliation, etc.) </a:t>
            </a:r>
          </a:p>
          <a:p>
            <a:r>
              <a:rPr lang="en-US" sz="2800" dirty="0">
                <a:latin typeface="Times New Roman" charset="0"/>
                <a:ea typeface="Times New Roman" charset="0"/>
                <a:cs typeface="Times New Roman" charset="0"/>
              </a:rPr>
              <a:t>Leisure scale not an established measure</a:t>
            </a:r>
          </a:p>
          <a:p>
            <a:pPr lvl="1">
              <a:spcAft>
                <a:spcPts val="600"/>
              </a:spcAft>
            </a:pPr>
            <a:r>
              <a:rPr lang="en-US" sz="2400" dirty="0">
                <a:latin typeface="Times New Roman" charset="0"/>
                <a:ea typeface="Times New Roman" charset="0"/>
                <a:cs typeface="Times New Roman" charset="0"/>
              </a:rPr>
              <a:t>Continued validation is needed</a:t>
            </a:r>
          </a:p>
          <a:p>
            <a:pPr>
              <a:spcAft>
                <a:spcPts val="600"/>
              </a:spcAft>
            </a:pPr>
            <a:r>
              <a:rPr lang="en-US" sz="2800" dirty="0">
                <a:latin typeface="Times New Roman" panose="02020603050405020304" pitchFamily="18" charset="0"/>
                <a:cs typeface="Times New Roman" panose="02020603050405020304" pitchFamily="18" charset="0"/>
              </a:rPr>
              <a:t>Outcome variable chosen based on the extent of the frequency an individual reported seeking out health care services</a:t>
            </a:r>
          </a:p>
          <a:p>
            <a:pPr lvl="1">
              <a:spcAft>
                <a:spcPts val="600"/>
              </a:spcAft>
            </a:pPr>
            <a:r>
              <a:rPr lang="en-US" sz="2400" dirty="0">
                <a:latin typeface="Times New Roman" panose="02020603050405020304" pitchFamily="18" charset="0"/>
                <a:cs typeface="Times New Roman" panose="02020603050405020304" pitchFamily="18" charset="0"/>
              </a:rPr>
              <a:t>Future research may consider using scales that investigate specific types of health care services as to better understand what types of services are used (e.g., walk-in clinics, emergency rooms, etc.)</a:t>
            </a:r>
            <a:endParaRPr lang="en-US" sz="2400" dirty="0">
              <a:latin typeface="Times New Roman" panose="02020603050405020304" pitchFamily="18" charset="0"/>
              <a:ea typeface="Times New Roman"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23547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448" y="0"/>
            <a:ext cx="8361552" cy="967409"/>
          </a:xfrm>
        </p:spPr>
        <p:txBody>
          <a:bodyPr>
            <a:normAutofit/>
          </a:bodyPr>
          <a:lstStyle/>
          <a:p>
            <a:r>
              <a:rPr lang="en-US" sz="5400" dirty="0">
                <a:solidFill>
                  <a:srgbClr val="A71B33"/>
                </a:solidFill>
                <a:latin typeface="Times New Roman" charset="0"/>
                <a:ea typeface="Times New Roman" charset="0"/>
                <a:cs typeface="Times New Roman" charset="0"/>
              </a:rPr>
              <a:t>Headline News</a:t>
            </a:r>
          </a:p>
        </p:txBody>
      </p:sp>
      <p:sp>
        <p:nvSpPr>
          <p:cNvPr id="3" name="Content Placeholder 2"/>
          <p:cNvSpPr>
            <a:spLocks noGrp="1"/>
          </p:cNvSpPr>
          <p:nvPr>
            <p:ph idx="1"/>
          </p:nvPr>
        </p:nvSpPr>
        <p:spPr>
          <a:xfrm>
            <a:off x="634771" y="742950"/>
            <a:ext cx="8509225" cy="4972051"/>
          </a:xfrm>
        </p:spPr>
        <p:txBody>
          <a:bodyPr>
            <a:normAutofit/>
          </a:bodyPr>
          <a:lstStyle/>
          <a:p>
            <a:r>
              <a:rPr lang="en-US" sz="2400" dirty="0">
                <a:latin typeface="Times New Roman" charset="0"/>
                <a:ea typeface="Times New Roman" charset="0"/>
                <a:cs typeface="Times New Roman" charset="0"/>
              </a:rPr>
              <a:t>Socially supportive leisure environments are key to successful individual functioning for older adults</a:t>
            </a:r>
          </a:p>
          <a:p>
            <a:pPr lvl="1"/>
            <a:r>
              <a:rPr lang="en-US" sz="2100" dirty="0">
                <a:solidFill>
                  <a:prstClr val="black"/>
                </a:solidFill>
                <a:latin typeface="Times New Roman" charset="0"/>
                <a:ea typeface="Times New Roman" charset="0"/>
                <a:cs typeface="Times New Roman" charset="0"/>
              </a:rPr>
              <a:t>Volunteering</a:t>
            </a:r>
          </a:p>
          <a:p>
            <a:pPr lvl="1"/>
            <a:r>
              <a:rPr lang="en-US" sz="2100" dirty="0">
                <a:solidFill>
                  <a:prstClr val="black"/>
                </a:solidFill>
                <a:latin typeface="Times New Roman" charset="0"/>
                <a:ea typeface="Times New Roman" charset="0"/>
                <a:cs typeface="Times New Roman" charset="0"/>
              </a:rPr>
              <a:t>Participating in community organizations</a:t>
            </a:r>
          </a:p>
          <a:p>
            <a:pPr lvl="1"/>
            <a:r>
              <a:rPr lang="en-US" sz="2100" dirty="0">
                <a:solidFill>
                  <a:prstClr val="black"/>
                </a:solidFill>
                <a:latin typeface="Times New Roman" charset="0"/>
                <a:ea typeface="Times New Roman" charset="0"/>
                <a:cs typeface="Times New Roman" charset="0"/>
              </a:rPr>
              <a:t>Interacting with friends &amp; family</a:t>
            </a:r>
            <a:endParaRPr lang="en-US" sz="2100" dirty="0">
              <a:solidFill>
                <a:srgbClr val="530615"/>
              </a:solidFill>
              <a:latin typeface="Times New Roman" charset="0"/>
              <a:ea typeface="Times New Roman" charset="0"/>
              <a:cs typeface="Times New Roman" charset="0"/>
            </a:endParaRPr>
          </a:p>
          <a:p>
            <a:r>
              <a:rPr lang="en-US" sz="2400" dirty="0">
                <a:latin typeface="Times New Roman" charset="0"/>
                <a:ea typeface="Times New Roman" charset="0"/>
                <a:cs typeface="Times New Roman" charset="0"/>
              </a:rPr>
              <a:t>So how do we help?</a:t>
            </a:r>
          </a:p>
          <a:p>
            <a:pPr lvl="1"/>
            <a:r>
              <a:rPr lang="en-US" sz="2100" dirty="0">
                <a:latin typeface="Times New Roman" charset="0"/>
                <a:ea typeface="Times New Roman" charset="0"/>
                <a:cs typeface="Times New Roman" charset="0"/>
              </a:rPr>
              <a:t>Promote social leisure as a mechanism that can be used in conjunction with formal support systems</a:t>
            </a:r>
          </a:p>
          <a:p>
            <a:pPr lvl="2"/>
            <a:r>
              <a:rPr lang="en-US" sz="1800" dirty="0">
                <a:latin typeface="Times New Roman" charset="0"/>
                <a:ea typeface="Times New Roman" charset="0"/>
                <a:cs typeface="Times New Roman" charset="0"/>
              </a:rPr>
              <a:t>Disseminate findings to community practitioners</a:t>
            </a:r>
          </a:p>
          <a:p>
            <a:pPr lvl="3"/>
            <a:r>
              <a:rPr lang="en-US" sz="1700" dirty="0">
                <a:latin typeface="Times New Roman" charset="0"/>
                <a:ea typeface="Times New Roman" charset="0"/>
                <a:cs typeface="Times New Roman" charset="0"/>
              </a:rPr>
              <a:t>Area Agency on Aging &amp; Veteran Affairs</a:t>
            </a:r>
          </a:p>
          <a:p>
            <a:pPr lvl="1"/>
            <a:r>
              <a:rPr lang="en-US" sz="2100" dirty="0">
                <a:latin typeface="Times New Roman" charset="0"/>
                <a:ea typeface="Times New Roman" charset="0"/>
                <a:cs typeface="Times New Roman" charset="0"/>
              </a:rPr>
              <a:t>Promote open communication about mental health </a:t>
            </a:r>
          </a:p>
          <a:p>
            <a:pPr lvl="2"/>
            <a:r>
              <a:rPr lang="en-US" sz="1800" dirty="0">
                <a:latin typeface="Times New Roman" charset="0"/>
                <a:ea typeface="Times New Roman" charset="0"/>
                <a:cs typeface="Times New Roman" charset="0"/>
              </a:rPr>
              <a:t>Informal networks can encourage health care visits</a:t>
            </a:r>
          </a:p>
          <a:p>
            <a:pPr lvl="3"/>
            <a:r>
              <a:rPr lang="en-US" sz="1700" dirty="0">
                <a:latin typeface="Times New Roman" charset="0"/>
                <a:ea typeface="Times New Roman" charset="0"/>
                <a:cs typeface="Times New Roman" charset="0"/>
              </a:rPr>
              <a:t>family, friends, </a:t>
            </a:r>
            <a:r>
              <a:rPr lang="en-US" sz="1700">
                <a:latin typeface="Times New Roman" charset="0"/>
                <a:ea typeface="Times New Roman" charset="0"/>
                <a:cs typeface="Times New Roman" charset="0"/>
              </a:rPr>
              <a:t>church groups, </a:t>
            </a:r>
            <a:r>
              <a:rPr lang="en-US" sz="1700" dirty="0">
                <a:latin typeface="Times New Roman" charset="0"/>
                <a:ea typeface="Times New Roman" charset="0"/>
                <a:cs typeface="Times New Roman" charset="0"/>
              </a:rPr>
              <a:t>sports leagues, etc. </a:t>
            </a:r>
          </a:p>
          <a:p>
            <a:pPr marL="1371600" lvl="3" indent="0">
              <a:buNone/>
            </a:pPr>
            <a:endParaRPr lang="en-US" sz="1800" dirty="0">
              <a:solidFill>
                <a:srgbClr val="530615"/>
              </a:solidFill>
              <a:latin typeface="Times New Roman" charset="0"/>
              <a:ea typeface="Times New Roman" charset="0"/>
              <a:cs typeface="Times New Roman" charset="0"/>
            </a:endParaRPr>
          </a:p>
          <a:p>
            <a:pPr lvl="3"/>
            <a:endParaRPr lang="en-US" sz="1300" dirty="0">
              <a:solidFill>
                <a:srgbClr val="530615"/>
              </a:solidFill>
              <a:latin typeface="Times New Roman" charset="0"/>
              <a:ea typeface="Times New Roman" charset="0"/>
              <a:cs typeface="Times New Roman" charset="0"/>
            </a:endParaRPr>
          </a:p>
        </p:txBody>
      </p:sp>
      <p:pic>
        <p:nvPicPr>
          <p:cNvPr id="5" name="Picture 2" descr="http://img4.wikia.nocookie.net/__cb20131116201742/walkingdead/images/0/0c/Armedforc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369" y="4027047"/>
            <a:ext cx="1979305" cy="125827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632458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a:spLocks noGrp="1"/>
          </p:cNvSpPr>
          <p:nvPr>
            <p:ph idx="1"/>
          </p:nvPr>
        </p:nvSpPr>
        <p:spPr>
          <a:xfrm>
            <a:off x="-82795" y="725997"/>
            <a:ext cx="9144000" cy="4697575"/>
          </a:xfrm>
        </p:spPr>
        <p:txBody>
          <a:bodyPr>
            <a:normAutofit fontScale="25000" lnSpcReduction="20000"/>
          </a:bodyPr>
          <a:lstStyle/>
          <a:p>
            <a:r>
              <a:rPr lang="en-US" dirty="0">
                <a:latin typeface="Times New Roman" panose="02020603050405020304" pitchFamily="18" charset="0"/>
                <a:cs typeface="Times New Roman" panose="02020603050405020304" pitchFamily="18" charset="0"/>
              </a:rPr>
              <a:t>Alexandre, T. D. S., Corona, L. P., Nunes, D. P., Santos, J. L. F., Duarte, Y. A. D. O., &amp; </a:t>
            </a:r>
            <a:r>
              <a:rPr lang="en-US" dirty="0" err="1">
                <a:latin typeface="Times New Roman" panose="02020603050405020304" pitchFamily="18" charset="0"/>
                <a:cs typeface="Times New Roman" panose="02020603050405020304" pitchFamily="18" charset="0"/>
              </a:rPr>
              <a:t>Lebrão</a:t>
            </a:r>
            <a:r>
              <a:rPr lang="en-US" dirty="0">
                <a:latin typeface="Times New Roman" panose="02020603050405020304" pitchFamily="18" charset="0"/>
                <a:cs typeface="Times New Roman" panose="02020603050405020304" pitchFamily="18" charset="0"/>
              </a:rPr>
              <a:t>, M. L. (2014). Disability in instrumental activities of daily living among older adults: gender differences. </a:t>
            </a:r>
            <a:r>
              <a:rPr lang="en-US" i="1" dirty="0" err="1">
                <a:latin typeface="Times New Roman" panose="02020603050405020304" pitchFamily="18" charset="0"/>
                <a:cs typeface="Times New Roman" panose="02020603050405020304" pitchFamily="18" charset="0"/>
              </a:rPr>
              <a:t>Revista</a:t>
            </a:r>
            <a:r>
              <a:rPr lang="en-US" i="1" dirty="0">
                <a:latin typeface="Times New Roman" panose="02020603050405020304" pitchFamily="18" charset="0"/>
                <a:cs typeface="Times New Roman" panose="02020603050405020304" pitchFamily="18" charset="0"/>
              </a:rPr>
              <a:t> De </a:t>
            </a:r>
            <a:r>
              <a:rPr lang="en-US" i="1" dirty="0" err="1">
                <a:latin typeface="Times New Roman" panose="02020603050405020304" pitchFamily="18" charset="0"/>
                <a:cs typeface="Times New Roman" panose="02020603050405020304" pitchFamily="18" charset="0"/>
              </a:rPr>
              <a:t>Saude</a:t>
            </a:r>
            <a:r>
              <a:rPr lang="en-US" i="1" dirty="0">
                <a:latin typeface="Times New Roman" panose="02020603050405020304" pitchFamily="18" charset="0"/>
                <a:cs typeface="Times New Roman" panose="02020603050405020304" pitchFamily="18" charset="0"/>
              </a:rPr>
              <a:t> Publica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48</a:t>
            </a:r>
            <a:r>
              <a:rPr lang="en-US" dirty="0">
                <a:latin typeface="Times New Roman" panose="02020603050405020304" pitchFamily="18" charset="0"/>
                <a:cs typeface="Times New Roman" panose="02020603050405020304" pitchFamily="18" charset="0"/>
              </a:rPr>
              <a:t>, 379-389.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10.1590/S0034-8910.2014048004754</a:t>
            </a:r>
          </a:p>
          <a:p>
            <a:r>
              <a:rPr lang="en-US" dirty="0">
                <a:latin typeface="Times New Roman" panose="02020603050405020304" pitchFamily="18" charset="0"/>
                <a:cs typeface="Times New Roman" panose="02020603050405020304" pitchFamily="18" charset="0"/>
              </a:rPr>
              <a:t>Barrett, P. (2007). Structural equation modeling: Adjudging model fit. </a:t>
            </a:r>
            <a:r>
              <a:rPr lang="en-US" i="1" dirty="0">
                <a:latin typeface="Times New Roman" panose="02020603050405020304" pitchFamily="18" charset="0"/>
                <a:cs typeface="Times New Roman" panose="02020603050405020304" pitchFamily="18" charset="0"/>
              </a:rPr>
              <a:t>Personality and Individual Differences, 42</a:t>
            </a:r>
            <a:r>
              <a:rPr lang="en-US" dirty="0">
                <a:latin typeface="Times New Roman" panose="02020603050405020304" pitchFamily="18" charset="0"/>
                <a:cs typeface="Times New Roman" panose="02020603050405020304" pitchFamily="18" charset="0"/>
              </a:rPr>
              <a:t>(5), 815–824.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10.1016/j.paid.2006.09.018 </a:t>
            </a:r>
          </a:p>
          <a:p>
            <a:r>
              <a:rPr lang="en-US" dirty="0">
                <a:latin typeface="Times New Roman" panose="02020603050405020304" pitchFamily="18" charset="0"/>
                <a:cs typeface="Times New Roman" panose="02020603050405020304" pitchFamily="18" charset="0"/>
              </a:rPr>
              <a:t>Browne, M. W., &amp; </a:t>
            </a:r>
            <a:r>
              <a:rPr lang="en-US" dirty="0" err="1">
                <a:latin typeface="Times New Roman" panose="02020603050405020304" pitchFamily="18" charset="0"/>
                <a:cs typeface="Times New Roman" panose="02020603050405020304" pitchFamily="18" charset="0"/>
              </a:rPr>
              <a:t>Cudeck</a:t>
            </a:r>
            <a:r>
              <a:rPr lang="en-US" dirty="0">
                <a:latin typeface="Times New Roman" panose="02020603050405020304" pitchFamily="18" charset="0"/>
                <a:cs typeface="Times New Roman" panose="02020603050405020304" pitchFamily="18" charset="0"/>
              </a:rPr>
              <a:t>, R. (1993). Alternative ways of assessing model fit. In K. A. </a:t>
            </a:r>
            <a:r>
              <a:rPr lang="en-US" dirty="0" err="1">
                <a:latin typeface="Times New Roman" panose="02020603050405020304" pitchFamily="18" charset="0"/>
                <a:cs typeface="Times New Roman" panose="02020603050405020304" pitchFamily="18" charset="0"/>
              </a:rPr>
              <a:t>Bollen</a:t>
            </a:r>
            <a:r>
              <a:rPr lang="en-US" dirty="0">
                <a:latin typeface="Times New Roman" panose="02020603050405020304" pitchFamily="18" charset="0"/>
                <a:cs typeface="Times New Roman" panose="02020603050405020304" pitchFamily="18" charset="0"/>
              </a:rPr>
              <a:t>, &amp; J. S. Long (Eds.), </a:t>
            </a:r>
            <a:r>
              <a:rPr lang="en-US" i="1" dirty="0">
                <a:latin typeface="Times New Roman" panose="02020603050405020304" pitchFamily="18" charset="0"/>
                <a:cs typeface="Times New Roman" panose="02020603050405020304" pitchFamily="18" charset="0"/>
              </a:rPr>
              <a:t>Testing structural equation models</a:t>
            </a:r>
            <a:r>
              <a:rPr lang="en-US" dirty="0">
                <a:latin typeface="Times New Roman" panose="02020603050405020304" pitchFamily="18" charset="0"/>
                <a:cs typeface="Times New Roman" panose="02020603050405020304" pitchFamily="18" charset="0"/>
              </a:rPr>
              <a:t> (pp. 136–162). Newbury Park, CA: Sage. </a:t>
            </a:r>
          </a:p>
          <a:p>
            <a:r>
              <a:rPr lang="en-US" dirty="0">
                <a:latin typeface="Times New Roman" panose="02020603050405020304" pitchFamily="18" charset="0"/>
                <a:cs typeface="Times New Roman" panose="02020603050405020304" pitchFamily="18" charset="0"/>
              </a:rPr>
              <a:t>Cohen, S., </a:t>
            </a:r>
            <a:r>
              <a:rPr lang="en-US" dirty="0" err="1">
                <a:latin typeface="Times New Roman" panose="02020603050405020304" pitchFamily="18" charset="0"/>
                <a:cs typeface="Times New Roman" panose="02020603050405020304" pitchFamily="18" charset="0"/>
              </a:rPr>
              <a:t>Kamarck</a:t>
            </a:r>
            <a:r>
              <a:rPr lang="en-US" dirty="0">
                <a:latin typeface="Times New Roman" panose="02020603050405020304" pitchFamily="18" charset="0"/>
                <a:cs typeface="Times New Roman" panose="02020603050405020304" pitchFamily="18" charset="0"/>
              </a:rPr>
              <a:t>, T., &amp; </a:t>
            </a:r>
            <a:r>
              <a:rPr lang="en-US" dirty="0" err="1">
                <a:latin typeface="Times New Roman" panose="02020603050405020304" pitchFamily="18" charset="0"/>
                <a:cs typeface="Times New Roman" panose="02020603050405020304" pitchFamily="18" charset="0"/>
              </a:rPr>
              <a:t>Mermelstein</a:t>
            </a:r>
            <a:r>
              <a:rPr lang="en-US" dirty="0">
                <a:latin typeface="Times New Roman" panose="02020603050405020304" pitchFamily="18" charset="0"/>
                <a:cs typeface="Times New Roman" panose="02020603050405020304" pitchFamily="18" charset="0"/>
              </a:rPr>
              <a:t>, R. (1994). Perceived stress scale. </a:t>
            </a:r>
            <a:r>
              <a:rPr lang="en-US" i="1" dirty="0">
                <a:latin typeface="Times New Roman" panose="02020603050405020304" pitchFamily="18" charset="0"/>
                <a:cs typeface="Times New Roman" panose="02020603050405020304" pitchFamily="18" charset="0"/>
              </a:rPr>
              <a:t>Measuring stress: A guide for health and social scientists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235-283. </a:t>
            </a:r>
          </a:p>
          <a:p>
            <a:r>
              <a:rPr lang="en-US" dirty="0">
                <a:latin typeface="Times New Roman" panose="02020603050405020304" pitchFamily="18" charset="0"/>
                <a:cs typeface="Times New Roman" panose="02020603050405020304" pitchFamily="18" charset="0"/>
              </a:rPr>
              <a:t>Coyle, C. E., &amp; Dugan, E. (2012). Social isolation, loneliness and health among older adults. </a:t>
            </a:r>
            <a:r>
              <a:rPr lang="en-US" i="1" dirty="0">
                <a:latin typeface="Times New Roman" panose="02020603050405020304" pitchFamily="18" charset="0"/>
                <a:cs typeface="Times New Roman" panose="02020603050405020304" pitchFamily="18" charset="0"/>
              </a:rPr>
              <a:t>Journal of Aging and Health</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24</a:t>
            </a:r>
            <a:r>
              <a:rPr lang="en-US" dirty="0">
                <a:latin typeface="Times New Roman" panose="02020603050405020304" pitchFamily="18" charset="0"/>
                <a:cs typeface="Times New Roman" panose="02020603050405020304" pitchFamily="18" charset="0"/>
              </a:rPr>
              <a:t>(8), 1346-1363.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10.1177/0898264312460275</a:t>
            </a:r>
          </a:p>
          <a:p>
            <a:r>
              <a:rPr lang="en-US" dirty="0">
                <a:latin typeface="Times New Roman" panose="02020603050405020304" pitchFamily="18" charset="0"/>
                <a:cs typeface="Times New Roman" panose="02020603050405020304" pitchFamily="18" charset="0"/>
              </a:rPr>
              <a:t>Curran, P. J., West, S. G., &amp; Finch, J. F. (1996). The robustness of test statistics to nonnormality and specification error in confirmatory factor analysis. </a:t>
            </a:r>
            <a:r>
              <a:rPr lang="en-US" i="1" dirty="0">
                <a:latin typeface="Times New Roman" panose="02020603050405020304" pitchFamily="18" charset="0"/>
                <a:cs typeface="Times New Roman" panose="02020603050405020304" pitchFamily="18" charset="0"/>
              </a:rPr>
              <a:t>Psychological Methods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(1), 16- 29.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10.1037/1082-989X.1.1.16</a:t>
            </a:r>
          </a:p>
          <a:p>
            <a:r>
              <a:rPr lang="en-US" dirty="0">
                <a:latin typeface="Times New Roman" panose="02020603050405020304" pitchFamily="18" charset="0"/>
                <a:cs typeface="Times New Roman" panose="02020603050405020304" pitchFamily="18" charset="0"/>
              </a:rPr>
              <a:t>Gaskin, J. &amp; Lim, J. (2018), "Multigroup Analysis," AMOS Plugin. </a:t>
            </a:r>
            <a:r>
              <a:rPr lang="en-US" u="sng"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Gaskination's</a:t>
            </a:r>
            <a:r>
              <a:rPr lang="en-US" u="sng"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US" u="sng" dirty="0" err="1">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StatWiki</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Hatch, S. L., Harvey, S. B., </a:t>
            </a:r>
            <a:r>
              <a:rPr lang="en-US" dirty="0" err="1">
                <a:latin typeface="Times New Roman" panose="02020603050405020304" pitchFamily="18" charset="0"/>
                <a:cs typeface="Times New Roman" panose="02020603050405020304" pitchFamily="18" charset="0"/>
              </a:rPr>
              <a:t>Dandeker</a:t>
            </a:r>
            <a:r>
              <a:rPr lang="en-US" dirty="0">
                <a:latin typeface="Times New Roman" panose="02020603050405020304" pitchFamily="18" charset="0"/>
                <a:cs typeface="Times New Roman" panose="02020603050405020304" pitchFamily="18" charset="0"/>
              </a:rPr>
              <a:t>, C., Burdett, H., Greenberg, N., Fear, N. T., &amp; </a:t>
            </a:r>
            <a:r>
              <a:rPr lang="en-US" dirty="0" err="1">
                <a:latin typeface="Times New Roman" panose="02020603050405020304" pitchFamily="18" charset="0"/>
                <a:cs typeface="Times New Roman" panose="02020603050405020304" pitchFamily="18" charset="0"/>
              </a:rPr>
              <a:t>Wessely</a:t>
            </a:r>
            <a:r>
              <a:rPr lang="en-US" dirty="0">
                <a:latin typeface="Times New Roman" panose="02020603050405020304" pitchFamily="18" charset="0"/>
                <a:cs typeface="Times New Roman" panose="02020603050405020304" pitchFamily="18" charset="0"/>
              </a:rPr>
              <a:t>, S. (2013). Life in and after the Armed Forces: social networks and mental health in the UK military. </a:t>
            </a:r>
            <a:r>
              <a:rPr lang="en-US" i="1" dirty="0">
                <a:latin typeface="Times New Roman" panose="02020603050405020304" pitchFamily="18" charset="0"/>
                <a:cs typeface="Times New Roman" panose="02020603050405020304" pitchFamily="18" charset="0"/>
              </a:rPr>
              <a:t>Sociology of Health &amp; Illness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35</a:t>
            </a:r>
            <a:r>
              <a:rPr lang="en-US" dirty="0">
                <a:latin typeface="Times New Roman" panose="02020603050405020304" pitchFamily="18" charset="0"/>
                <a:cs typeface="Times New Roman" panose="02020603050405020304" pitchFamily="18" charset="0"/>
              </a:rPr>
              <a:t>(7), 1045-1064.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10.1111/1467-9566.12022</a:t>
            </a:r>
          </a:p>
          <a:p>
            <a:r>
              <a:rPr lang="en-US" dirty="0" err="1">
                <a:latin typeface="Times New Roman" panose="02020603050405020304" pitchFamily="18" charset="0"/>
                <a:cs typeface="Times New Roman" panose="02020603050405020304" pitchFamily="18" charset="0"/>
              </a:rPr>
              <a:t>Hoerster</a:t>
            </a:r>
            <a:r>
              <a:rPr lang="en-US" dirty="0">
                <a:latin typeface="Times New Roman" panose="02020603050405020304" pitchFamily="18" charset="0"/>
                <a:cs typeface="Times New Roman" panose="02020603050405020304" pitchFamily="18" charset="0"/>
              </a:rPr>
              <a:t>, K. D., </a:t>
            </a:r>
            <a:r>
              <a:rPr lang="en-US" dirty="0" err="1">
                <a:latin typeface="Times New Roman" panose="02020603050405020304" pitchFamily="18" charset="0"/>
                <a:cs typeface="Times New Roman" panose="02020603050405020304" pitchFamily="18" charset="0"/>
              </a:rPr>
              <a:t>Lehavot</a:t>
            </a:r>
            <a:r>
              <a:rPr lang="en-US" dirty="0">
                <a:latin typeface="Times New Roman" panose="02020603050405020304" pitchFamily="18" charset="0"/>
                <a:cs typeface="Times New Roman" panose="02020603050405020304" pitchFamily="18" charset="0"/>
              </a:rPr>
              <a:t>, K., Simpson, T., McFall, M., </a:t>
            </a:r>
            <a:r>
              <a:rPr lang="en-US" dirty="0" err="1">
                <a:latin typeface="Times New Roman" panose="02020603050405020304" pitchFamily="18" charset="0"/>
                <a:cs typeface="Times New Roman" panose="02020603050405020304" pitchFamily="18" charset="0"/>
              </a:rPr>
              <a:t>Reiber</a:t>
            </a:r>
            <a:r>
              <a:rPr lang="en-US" dirty="0">
                <a:latin typeface="Times New Roman" panose="02020603050405020304" pitchFamily="18" charset="0"/>
                <a:cs typeface="Times New Roman" panose="02020603050405020304" pitchFamily="18" charset="0"/>
              </a:rPr>
              <a:t>, G., &amp; Nelson, K. M. (2012). Health and health behavior differences: US Military, veteran, and civilian men. </a:t>
            </a:r>
            <a:r>
              <a:rPr lang="en-US" i="1" dirty="0">
                <a:latin typeface="Times New Roman" panose="02020603050405020304" pitchFamily="18" charset="0"/>
                <a:cs typeface="Times New Roman" panose="02020603050405020304" pitchFamily="18" charset="0"/>
              </a:rPr>
              <a:t>American Journal of Preventive Medicine</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43</a:t>
            </a:r>
            <a:r>
              <a:rPr lang="en-US" dirty="0">
                <a:latin typeface="Times New Roman" panose="02020603050405020304" pitchFamily="18" charset="0"/>
                <a:cs typeface="Times New Roman" panose="02020603050405020304" pitchFamily="18" charset="0"/>
              </a:rPr>
              <a:t>(5), 483-489.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10.1016/j.amepre.2012.07.029</a:t>
            </a:r>
          </a:p>
          <a:p>
            <a:r>
              <a:rPr lang="en-US" dirty="0">
                <a:latin typeface="Times New Roman" panose="02020603050405020304" pitchFamily="18" charset="0"/>
                <a:cs typeface="Times New Roman" panose="02020603050405020304" pitchFamily="18" charset="0"/>
              </a:rPr>
              <a:t>Hu, L., &amp; </a:t>
            </a:r>
            <a:r>
              <a:rPr lang="en-US" dirty="0" err="1">
                <a:latin typeface="Times New Roman" panose="02020603050405020304" pitchFamily="18" charset="0"/>
                <a:cs typeface="Times New Roman" panose="02020603050405020304" pitchFamily="18" charset="0"/>
              </a:rPr>
              <a:t>Bentler</a:t>
            </a:r>
            <a:r>
              <a:rPr lang="en-US" dirty="0">
                <a:latin typeface="Times New Roman" panose="02020603050405020304" pitchFamily="18" charset="0"/>
                <a:cs typeface="Times New Roman" panose="02020603050405020304" pitchFamily="18" charset="0"/>
              </a:rPr>
              <a:t>, P. M. (1999). Cutoff criteria for fit indexes in covariance structure analysis: Conventional criteria versus new alternatives. </a:t>
            </a:r>
            <a:r>
              <a:rPr lang="en-US" i="1" dirty="0">
                <a:latin typeface="Times New Roman" panose="02020603050405020304" pitchFamily="18" charset="0"/>
                <a:cs typeface="Times New Roman" panose="02020603050405020304" pitchFamily="18" charset="0"/>
              </a:rPr>
              <a:t>Structural Equation Modeling</a:t>
            </a:r>
            <a:r>
              <a:rPr lang="en-US" dirty="0">
                <a:latin typeface="Times New Roman" panose="02020603050405020304" pitchFamily="18" charset="0"/>
                <a:cs typeface="Times New Roman" panose="02020603050405020304" pitchFamily="18" charset="0"/>
              </a:rPr>
              <a:t>, 6(1), 1–55.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10.1080/10705519909540118 </a:t>
            </a:r>
          </a:p>
          <a:p>
            <a:r>
              <a:rPr lang="en-US" dirty="0">
                <a:latin typeface="Times New Roman" panose="02020603050405020304" pitchFamily="18" charset="0"/>
                <a:cs typeface="Times New Roman" panose="02020603050405020304" pitchFamily="18" charset="0"/>
              </a:rPr>
              <a:t>Kessler, R. C., </a:t>
            </a:r>
            <a:r>
              <a:rPr lang="en-US" dirty="0" err="1">
                <a:latin typeface="Times New Roman" panose="02020603050405020304" pitchFamily="18" charset="0"/>
                <a:cs typeface="Times New Roman" panose="02020603050405020304" pitchFamily="18" charset="0"/>
              </a:rPr>
              <a:t>Heeringa</a:t>
            </a:r>
            <a:r>
              <a:rPr lang="en-US" dirty="0">
                <a:latin typeface="Times New Roman" panose="02020603050405020304" pitchFamily="18" charset="0"/>
                <a:cs typeface="Times New Roman" panose="02020603050405020304" pitchFamily="18" charset="0"/>
              </a:rPr>
              <a:t>, S. G., Stein, M. B., </a:t>
            </a:r>
            <a:r>
              <a:rPr lang="en-US" dirty="0" err="1">
                <a:latin typeface="Times New Roman" panose="02020603050405020304" pitchFamily="18" charset="0"/>
                <a:cs typeface="Times New Roman" panose="02020603050405020304" pitchFamily="18" charset="0"/>
              </a:rPr>
              <a:t>Colpe</a:t>
            </a:r>
            <a:r>
              <a:rPr lang="en-US" dirty="0">
                <a:latin typeface="Times New Roman" panose="02020603050405020304" pitchFamily="18" charset="0"/>
                <a:cs typeface="Times New Roman" panose="02020603050405020304" pitchFamily="18" charset="0"/>
              </a:rPr>
              <a:t>, L. J., Fullerton, C. S., Hwang, I., ... &amp; </a:t>
            </a:r>
            <a:r>
              <a:rPr lang="en-US" dirty="0" err="1">
                <a:latin typeface="Times New Roman" panose="02020603050405020304" pitchFamily="18" charset="0"/>
                <a:cs typeface="Times New Roman" panose="02020603050405020304" pitchFamily="18" charset="0"/>
              </a:rPr>
              <a:t>Schoenbaum</a:t>
            </a:r>
            <a:r>
              <a:rPr lang="en-US" dirty="0">
                <a:latin typeface="Times New Roman" panose="02020603050405020304" pitchFamily="18" charset="0"/>
                <a:cs typeface="Times New Roman" panose="02020603050405020304" pitchFamily="18" charset="0"/>
              </a:rPr>
              <a:t>, M. (2014). Thirty-day prevalence of DSM-IV mental disorders among nondeployed soldiers in the US Army: Results from the Army Study to Assess Risk and Resilience in Servicemembers (Army STARRS). </a:t>
            </a:r>
            <a:r>
              <a:rPr lang="en-US" i="1" dirty="0">
                <a:latin typeface="Times New Roman" panose="02020603050405020304" pitchFamily="18" charset="0"/>
                <a:cs typeface="Times New Roman" panose="02020603050405020304" pitchFamily="18" charset="0"/>
              </a:rPr>
              <a:t>JAMA psychiatry</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71</a:t>
            </a:r>
            <a:r>
              <a:rPr lang="en-US" dirty="0">
                <a:latin typeface="Times New Roman" panose="02020603050405020304" pitchFamily="18" charset="0"/>
                <a:cs typeface="Times New Roman" panose="02020603050405020304" pitchFamily="18" charset="0"/>
              </a:rPr>
              <a:t>(5), 504-513.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10.1001/jamapsychiatry.2014.28McKhann, G. M., </a:t>
            </a:r>
            <a:r>
              <a:rPr lang="en-US" dirty="0" err="1">
                <a:latin typeface="Times New Roman" panose="02020603050405020304" pitchFamily="18" charset="0"/>
                <a:cs typeface="Times New Roman" panose="02020603050405020304" pitchFamily="18" charset="0"/>
              </a:rPr>
              <a:t>Knopman</a:t>
            </a:r>
            <a:r>
              <a:rPr lang="en-US" dirty="0">
                <a:latin typeface="Times New Roman" panose="02020603050405020304" pitchFamily="18" charset="0"/>
                <a:cs typeface="Times New Roman" panose="02020603050405020304" pitchFamily="18" charset="0"/>
              </a:rPr>
              <a:t>, D. S., </a:t>
            </a:r>
            <a:r>
              <a:rPr lang="en-US" dirty="0" err="1">
                <a:latin typeface="Times New Roman" panose="02020603050405020304" pitchFamily="18" charset="0"/>
                <a:cs typeface="Times New Roman" panose="02020603050405020304" pitchFamily="18" charset="0"/>
              </a:rPr>
              <a:t>Chertkow</a:t>
            </a:r>
            <a:r>
              <a:rPr lang="en-US" dirty="0">
                <a:latin typeface="Times New Roman" panose="02020603050405020304" pitchFamily="18" charset="0"/>
                <a:cs typeface="Times New Roman" panose="02020603050405020304" pitchFamily="18" charset="0"/>
              </a:rPr>
              <a:t>, H., Hyman, B. T., Jack, C. R., </a:t>
            </a:r>
            <a:r>
              <a:rPr lang="en-US" dirty="0" err="1">
                <a:latin typeface="Times New Roman" panose="02020603050405020304" pitchFamily="18" charset="0"/>
                <a:cs typeface="Times New Roman" panose="02020603050405020304" pitchFamily="18" charset="0"/>
              </a:rPr>
              <a:t>Kawas</a:t>
            </a:r>
            <a:r>
              <a:rPr lang="en-US" dirty="0">
                <a:latin typeface="Times New Roman" panose="02020603050405020304" pitchFamily="18" charset="0"/>
                <a:cs typeface="Times New Roman" panose="02020603050405020304" pitchFamily="18" charset="0"/>
              </a:rPr>
              <a:t>, C. H., ... &amp; Mohs, R. C. (2011). The diagnosis of dementia due to Alzheimer’s disease: Recommendations from the National Institute on Aging-Alzheimer’s Association workgroups on diagnostic guidelines for Alzheimer's disease. </a:t>
            </a:r>
            <a:r>
              <a:rPr lang="en-US" i="1" dirty="0">
                <a:latin typeface="Times New Roman" panose="02020603050405020304" pitchFamily="18" charset="0"/>
                <a:cs typeface="Times New Roman" panose="02020603050405020304" pitchFamily="18" charset="0"/>
              </a:rPr>
              <a:t>Alzheimer's &amp; Dementia: The Journal of The Alzheimer's Association, 7</a:t>
            </a:r>
            <a:r>
              <a:rPr lang="en-US" dirty="0">
                <a:latin typeface="Times New Roman" panose="02020603050405020304" pitchFamily="18" charset="0"/>
                <a:cs typeface="Times New Roman" panose="02020603050405020304" pitchFamily="18" charset="0"/>
              </a:rPr>
              <a:t>(3), 263-269.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10.1016/j.jalz.2011.03.005</a:t>
            </a:r>
          </a:p>
          <a:p>
            <a:r>
              <a:rPr lang="en-US" dirty="0">
                <a:latin typeface="Times New Roman" panose="02020603050405020304" pitchFamily="18" charset="0"/>
                <a:cs typeface="Times New Roman" panose="02020603050405020304" pitchFamily="18" charset="0"/>
              </a:rPr>
              <a:t>Sobel, M. E. (1982). Asymptotic confidence intervals for indirect effects in structural equation models. </a:t>
            </a:r>
            <a:r>
              <a:rPr lang="en-US" i="1" dirty="0">
                <a:latin typeface="Times New Roman" panose="02020603050405020304" pitchFamily="18" charset="0"/>
                <a:cs typeface="Times New Roman" panose="02020603050405020304" pitchFamily="18" charset="0"/>
              </a:rPr>
              <a:t>Sociological Methodology</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13</a:t>
            </a:r>
            <a:r>
              <a:rPr lang="en-US" dirty="0">
                <a:latin typeface="Times New Roman" panose="02020603050405020304" pitchFamily="18" charset="0"/>
                <a:cs typeface="Times New Roman" panose="02020603050405020304" pitchFamily="18" charset="0"/>
              </a:rPr>
              <a:t>(1982), 290-312.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10.2307/270723 </a:t>
            </a:r>
          </a:p>
          <a:p>
            <a:r>
              <a:rPr lang="en-US" dirty="0" err="1">
                <a:latin typeface="Times New Roman" panose="02020603050405020304" pitchFamily="18" charset="0"/>
                <a:cs typeface="Times New Roman" panose="02020603050405020304" pitchFamily="18" charset="0"/>
              </a:rPr>
              <a:t>Spoont</a:t>
            </a:r>
            <a:r>
              <a:rPr lang="en-US" dirty="0">
                <a:latin typeface="Times New Roman" panose="02020603050405020304" pitchFamily="18" charset="0"/>
                <a:cs typeface="Times New Roman" panose="02020603050405020304" pitchFamily="18" charset="0"/>
              </a:rPr>
              <a:t>, M. R., Nelson, D. B., Murdoch, M., Rector, T., Sayer, N. A., Nugent, S., &amp; Westermeyer, J. (2014). Impact of treatment beliefs and social network encouragement on initiation of care by VA service users with PTSD. </a:t>
            </a:r>
            <a:r>
              <a:rPr lang="en-US" i="1" dirty="0">
                <a:latin typeface="Times New Roman" panose="02020603050405020304" pitchFamily="18" charset="0"/>
                <a:cs typeface="Times New Roman" panose="02020603050405020304" pitchFamily="18" charset="0"/>
              </a:rPr>
              <a:t>Psychiatric Services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65</a:t>
            </a:r>
            <a:r>
              <a:rPr lang="en-US" dirty="0">
                <a:latin typeface="Times New Roman" panose="02020603050405020304" pitchFamily="18" charset="0"/>
                <a:cs typeface="Times New Roman" panose="02020603050405020304" pitchFamily="18" charset="0"/>
              </a:rPr>
              <a:t>(5), 654-662.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10.1176/appi.ps.201200324</a:t>
            </a:r>
          </a:p>
          <a:p>
            <a:r>
              <a:rPr lang="en-US" dirty="0" err="1">
                <a:latin typeface="Times New Roman" panose="02020603050405020304" pitchFamily="18" charset="0"/>
                <a:cs typeface="Times New Roman" panose="02020603050405020304" pitchFamily="18" charset="0"/>
              </a:rPr>
              <a:t>Thoits</a:t>
            </a:r>
            <a:r>
              <a:rPr lang="en-US" dirty="0">
                <a:latin typeface="Times New Roman" panose="02020603050405020304" pitchFamily="18" charset="0"/>
                <a:cs typeface="Times New Roman" panose="02020603050405020304" pitchFamily="18" charset="0"/>
              </a:rPr>
              <a:t>, P. A. (2011). Mechanisms linking social ties and support to physical and mental health. </a:t>
            </a:r>
            <a:r>
              <a:rPr lang="en-US" i="1" dirty="0">
                <a:latin typeface="Times New Roman" panose="02020603050405020304" pitchFamily="18" charset="0"/>
                <a:cs typeface="Times New Roman" panose="02020603050405020304" pitchFamily="18" charset="0"/>
              </a:rPr>
              <a:t>Journal of health and social behavior</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52</a:t>
            </a:r>
            <a:r>
              <a:rPr lang="en-US" dirty="0">
                <a:latin typeface="Times New Roman" panose="02020603050405020304" pitchFamily="18" charset="0"/>
                <a:cs typeface="Times New Roman" panose="02020603050405020304" pitchFamily="18" charset="0"/>
              </a:rPr>
              <a:t>(2), 145-161.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10.1177/0022146510395592</a:t>
            </a:r>
          </a:p>
          <a:p>
            <a:r>
              <a:rPr lang="en-US" dirty="0">
                <a:latin typeface="Times New Roman" panose="02020603050405020304" pitchFamily="18" charset="0"/>
                <a:cs typeface="Times New Roman" panose="02020603050405020304" pitchFamily="18" charset="0"/>
              </a:rPr>
              <a:t>U.S. Census Bureau, U.S. Department of Commerce, Newsroom. (2017). </a:t>
            </a:r>
            <a:r>
              <a:rPr lang="en-US" i="1" dirty="0">
                <a:latin typeface="Times New Roman" panose="02020603050405020304" pitchFamily="18" charset="0"/>
                <a:cs typeface="Times New Roman" panose="02020603050405020304" pitchFamily="18" charset="0"/>
              </a:rPr>
              <a:t>Facts for features: Older Americans Month: May 2017. </a:t>
            </a:r>
            <a:r>
              <a:rPr lang="en-US" dirty="0">
                <a:latin typeface="Times New Roman" panose="02020603050405020304" pitchFamily="18" charset="0"/>
                <a:cs typeface="Times New Roman" panose="02020603050405020304" pitchFamily="18" charset="0"/>
              </a:rPr>
              <a:t>Retrieved from: https://www.census.gov/newsroom/facts-for-features/2017/cb17-ff08.html</a:t>
            </a:r>
          </a:p>
          <a:p>
            <a:r>
              <a:rPr lang="en-US" dirty="0">
                <a:latin typeface="Times New Roman" panose="02020603050405020304" pitchFamily="18" charset="0"/>
                <a:cs typeface="Times New Roman" panose="02020603050405020304" pitchFamily="18" charset="0"/>
              </a:rPr>
              <a:t>U.S. Department of Defense, Defense Media Activity. (2014). </a:t>
            </a:r>
            <a:r>
              <a:rPr lang="en-US" i="1" dirty="0">
                <a:latin typeface="Times New Roman" panose="02020603050405020304" pitchFamily="18" charset="0"/>
                <a:cs typeface="Times New Roman" panose="02020603050405020304" pitchFamily="18" charset="0"/>
              </a:rPr>
              <a:t>DoD announces recruiting, retention numbers for fiscal June 2014. </a:t>
            </a:r>
            <a:r>
              <a:rPr lang="en-US" dirty="0">
                <a:latin typeface="Times New Roman" panose="02020603050405020304" pitchFamily="18" charset="0"/>
                <a:cs typeface="Times New Roman" panose="02020603050405020304" pitchFamily="18" charset="0"/>
              </a:rPr>
              <a:t>Retrieved from https://www.defense.gov/News/News-Releases/News-Release-View/Article/605268/dod- announces-recruiting-and-retention-numbers-for-fiscal-2014 </a:t>
            </a:r>
          </a:p>
          <a:p>
            <a:r>
              <a:rPr lang="en-US" dirty="0">
                <a:latin typeface="Times New Roman" panose="02020603050405020304" pitchFamily="18" charset="0"/>
                <a:cs typeface="Times New Roman" panose="02020603050405020304" pitchFamily="18" charset="0"/>
              </a:rPr>
              <a:t>U.S. Department of Defense, Defense Media Activity. (2015). </a:t>
            </a:r>
            <a:r>
              <a:rPr lang="en-US" i="1" dirty="0">
                <a:latin typeface="Times New Roman" panose="02020603050405020304" pitchFamily="18" charset="0"/>
                <a:cs typeface="Times New Roman" panose="02020603050405020304" pitchFamily="18" charset="0"/>
              </a:rPr>
              <a:t>DoD announces recruiting, retention numbers through June 2015. </a:t>
            </a:r>
            <a:r>
              <a:rPr lang="en-US" dirty="0">
                <a:latin typeface="Times New Roman" panose="02020603050405020304" pitchFamily="18" charset="0"/>
                <a:cs typeface="Times New Roman" panose="02020603050405020304" pitchFamily="18" charset="0"/>
              </a:rPr>
              <a:t>Retrieved from http://www.defense.gov/News/Article/Article/612742/dod-announces-recruiting- retention-numbers-through-june-2015 </a:t>
            </a:r>
          </a:p>
          <a:p>
            <a:r>
              <a:rPr lang="en-US" dirty="0">
                <a:latin typeface="Times New Roman" panose="02020603050405020304" pitchFamily="18" charset="0"/>
                <a:cs typeface="Times New Roman" panose="02020603050405020304" pitchFamily="18" charset="0"/>
              </a:rPr>
              <a:t>Zigmond, A. S., &amp; Snaith, R. P. (1983). The hospital anxiety and depression scale. </a:t>
            </a:r>
            <a:r>
              <a:rPr lang="en-US" i="1" dirty="0">
                <a:latin typeface="Times New Roman" panose="02020603050405020304" pitchFamily="18" charset="0"/>
                <a:cs typeface="Times New Roman" panose="02020603050405020304" pitchFamily="18" charset="0"/>
              </a:rPr>
              <a:t>Acta </a:t>
            </a:r>
            <a:r>
              <a:rPr lang="en-US" i="1" dirty="0" err="1">
                <a:latin typeface="Times New Roman" panose="02020603050405020304" pitchFamily="18" charset="0"/>
                <a:cs typeface="Times New Roman" panose="02020603050405020304" pitchFamily="18" charset="0"/>
              </a:rPr>
              <a:t>Psychiatrica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Scandinavica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67</a:t>
            </a:r>
            <a:r>
              <a:rPr lang="en-US" dirty="0">
                <a:latin typeface="Times New Roman" panose="02020603050405020304" pitchFamily="18" charset="0"/>
                <a:cs typeface="Times New Roman" panose="02020603050405020304" pitchFamily="18" charset="0"/>
              </a:rPr>
              <a:t>(6), 361-370. </a:t>
            </a:r>
            <a:r>
              <a:rPr lang="en-US" dirty="0" err="1">
                <a:latin typeface="Times New Roman" panose="02020603050405020304" pitchFamily="18" charset="0"/>
                <a:cs typeface="Times New Roman" panose="02020603050405020304" pitchFamily="18" charset="0"/>
              </a:rPr>
              <a:t>doi</a:t>
            </a:r>
            <a:r>
              <a:rPr lang="en-US" dirty="0">
                <a:latin typeface="Times New Roman" panose="02020603050405020304" pitchFamily="18" charset="0"/>
                <a:cs typeface="Times New Roman" panose="02020603050405020304" pitchFamily="18" charset="0"/>
              </a:rPr>
              <a:t>: 10.1111/j.1600-0447.1983.tb09716.x</a:t>
            </a:r>
          </a:p>
          <a:p>
            <a:r>
              <a:rPr lang="en-US" dirty="0">
                <a:latin typeface="Times New Roman" panose="02020603050405020304" pitchFamily="18" charset="0"/>
                <a:cs typeface="Times New Roman" panose="02020603050405020304" pitchFamily="18" charset="0"/>
              </a:rPr>
              <a:t>Waite, L. J., Cagney, K. A., Dale, W., Huang, E., </a:t>
            </a:r>
            <a:r>
              <a:rPr lang="en-US" dirty="0" err="1">
                <a:latin typeface="Times New Roman" panose="02020603050405020304" pitchFamily="18" charset="0"/>
                <a:cs typeface="Times New Roman" panose="02020603050405020304" pitchFamily="18" charset="0"/>
              </a:rPr>
              <a:t>Laumann</a:t>
            </a:r>
            <a:r>
              <a:rPr lang="en-US" dirty="0">
                <a:latin typeface="Times New Roman" panose="02020603050405020304" pitchFamily="18" charset="0"/>
                <a:cs typeface="Times New Roman" panose="02020603050405020304" pitchFamily="18" charset="0"/>
              </a:rPr>
              <a:t>, E. O., McClintock, M. K., … Cornwell, B. (2010-2011). National Social Life, Health, and Aging Project (NSHAP): Wave 2 and Partner Data Collection, [United States], 2010-2011. Ann Arbor, MI: Inter-university Consortium for Political and Social Research [distributor], 2018-06-22. https://doi.org/10.3886/ICPSR34921.v3</a:t>
            </a:r>
          </a:p>
          <a:p>
            <a:r>
              <a:rPr lang="en-US" dirty="0">
                <a:latin typeface="Times New Roman" panose="02020603050405020304" pitchFamily="18" charset="0"/>
                <a:cs typeface="Times New Roman" panose="02020603050405020304" pitchFamily="18" charset="0"/>
              </a:rPr>
              <a:t>Waite, L. J., </a:t>
            </a:r>
            <a:r>
              <a:rPr lang="en-US" dirty="0" err="1">
                <a:latin typeface="Times New Roman" panose="02020603050405020304" pitchFamily="18" charset="0"/>
                <a:cs typeface="Times New Roman" panose="02020603050405020304" pitchFamily="18" charset="0"/>
              </a:rPr>
              <a:t>Laumann</a:t>
            </a:r>
            <a:r>
              <a:rPr lang="en-US" dirty="0">
                <a:latin typeface="Times New Roman" panose="02020603050405020304" pitchFamily="18" charset="0"/>
                <a:cs typeface="Times New Roman" panose="02020603050405020304" pitchFamily="18" charset="0"/>
              </a:rPr>
              <a:t>, E. O., Levinson, W. S., Lindau, S. T., and </a:t>
            </a:r>
            <a:r>
              <a:rPr lang="en-US" dirty="0" err="1">
                <a:latin typeface="Times New Roman" panose="02020603050405020304" pitchFamily="18" charset="0"/>
                <a:cs typeface="Times New Roman" panose="02020603050405020304" pitchFamily="18" charset="0"/>
              </a:rPr>
              <a:t>O’Muircheartaigh</a:t>
            </a:r>
            <a:r>
              <a:rPr lang="en-US" dirty="0">
                <a:latin typeface="Times New Roman" panose="02020603050405020304" pitchFamily="18" charset="0"/>
                <a:cs typeface="Times New Roman" panose="02020603050405020304" pitchFamily="18" charset="0"/>
              </a:rPr>
              <a:t>, C A. (2005-2006). National Social Life, Health, and Aging Project (NSHAP): Wave 1, [United States], July 2005-March 2006. Ann Arbor, MI: Inter-university Consortium for Political and Social Research [distributor], 2018-06-22. https://doi.org/10.3886/ICPSR20541.v8</a:t>
            </a:r>
          </a:p>
          <a:p>
            <a:pPr marL="0" indent="0">
              <a:buNone/>
            </a:pP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72420" y="0"/>
            <a:ext cx="177571" cy="681378"/>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9144000" cy="681378"/>
          </a:xfrm>
          <a:prstGeom prst="rect">
            <a:avLst/>
          </a:prstGeom>
        </p:spPr>
      </p:pic>
      <p:sp>
        <p:nvSpPr>
          <p:cNvPr id="2" name="Title 1"/>
          <p:cNvSpPr>
            <a:spLocks noGrp="1"/>
          </p:cNvSpPr>
          <p:nvPr>
            <p:ph type="title"/>
          </p:nvPr>
        </p:nvSpPr>
        <p:spPr>
          <a:xfrm>
            <a:off x="457200" y="-44619"/>
            <a:ext cx="8229600" cy="770616"/>
          </a:xfrm>
          <a:noFill/>
          <a:ln>
            <a:noFill/>
          </a:ln>
        </p:spPr>
        <p:txBody>
          <a:bodyPr>
            <a:noAutofit/>
          </a:bodyPr>
          <a:lstStyle/>
          <a:p>
            <a:r>
              <a:rPr lang="en-US" sz="4500" dirty="0">
                <a:solidFill>
                  <a:schemeClr val="bg1"/>
                </a:solidFill>
                <a:latin typeface="Times New Roman" charset="0"/>
                <a:ea typeface="Times New Roman" charset="0"/>
                <a:cs typeface="Times New Roman" charset="0"/>
              </a:rPr>
              <a:t>References</a:t>
            </a:r>
            <a:r>
              <a:rPr lang="en-US" sz="4500" dirty="0">
                <a:solidFill>
                  <a:schemeClr val="bg2">
                    <a:lumMod val="50000"/>
                  </a:schemeClr>
                </a:solidFill>
                <a:latin typeface="Times New Roman" charset="0"/>
                <a:ea typeface="Times New Roman" charset="0"/>
                <a:cs typeface="Times New Roman" charset="0"/>
              </a:rPr>
              <a:t> </a:t>
            </a: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pic>
        <p:nvPicPr>
          <p:cNvPr id="9" name="Picture 8" descr="A picture containing clipart&#10;&#10;Description automatically generated">
            <a:extLst>
              <a:ext uri="{FF2B5EF4-FFF2-40B4-BE49-F238E27FC236}">
                <a16:creationId xmlns:a16="http://schemas.microsoft.com/office/drawing/2014/main" id="{D37BCDF3-F837-4D92-8253-682E4B8439F1}"/>
              </a:ext>
            </a:extLst>
          </p:cNvPr>
          <p:cNvPicPr>
            <a:picLocks noChangeAspect="1"/>
          </p:cNvPicPr>
          <p:nvPr/>
        </p:nvPicPr>
        <p:blipFill>
          <a:blip r:embed="rId7"/>
          <a:stretch>
            <a:fillRect/>
          </a:stretch>
        </p:blipFill>
        <p:spPr>
          <a:xfrm>
            <a:off x="0" y="1987"/>
            <a:ext cx="487241" cy="679392"/>
          </a:xfrm>
          <a:prstGeom prst="rect">
            <a:avLst/>
          </a:prstGeom>
        </p:spPr>
      </p:pic>
    </p:spTree>
    <p:extLst>
      <p:ext uri="{BB962C8B-B14F-4D97-AF65-F5344CB8AC3E}">
        <p14:creationId xmlns:p14="http://schemas.microsoft.com/office/powerpoint/2010/main" val="12564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192"/>
            <a:ext cx="8229600" cy="815384"/>
          </a:xfrm>
        </p:spPr>
        <p:txBody>
          <a:bodyPr>
            <a:noAutofit/>
          </a:bodyPr>
          <a:lstStyle/>
          <a:p>
            <a:r>
              <a:rPr lang="en-US" sz="5400" dirty="0">
                <a:solidFill>
                  <a:srgbClr val="A71B33"/>
                </a:solidFill>
                <a:latin typeface="Times New Roman" charset="0"/>
                <a:ea typeface="Times New Roman" charset="0"/>
                <a:cs typeface="Times New Roman" charset="0"/>
              </a:rPr>
              <a:t>The Aging Population</a:t>
            </a:r>
          </a:p>
        </p:txBody>
      </p:sp>
      <p:sp>
        <p:nvSpPr>
          <p:cNvPr id="6" name="Content Placeholder 5"/>
          <p:cNvSpPr>
            <a:spLocks noGrp="1"/>
          </p:cNvSpPr>
          <p:nvPr>
            <p:ph idx="1"/>
          </p:nvPr>
        </p:nvSpPr>
        <p:spPr>
          <a:xfrm>
            <a:off x="634771" y="963386"/>
            <a:ext cx="8509234" cy="4707422"/>
          </a:xfrm>
        </p:spPr>
        <p:txBody>
          <a:bodyPr>
            <a:normAutofit fontScale="85000" lnSpcReduction="10000"/>
          </a:bodyPr>
          <a:lstStyle/>
          <a:p>
            <a:pPr>
              <a:spcBef>
                <a:spcPts val="600"/>
              </a:spcBef>
            </a:pPr>
            <a:r>
              <a:rPr lang="en-US" sz="2800" dirty="0">
                <a:latin typeface="Times New Roman" charset="0"/>
                <a:ea typeface="Times New Roman" charset="0"/>
                <a:cs typeface="Times New Roman" charset="0"/>
              </a:rPr>
              <a:t>As of 2015 it was estimated that there were nearly 47.8 million individuals age 65 &amp; older in the U.S.</a:t>
            </a:r>
          </a:p>
          <a:p>
            <a:pPr lvl="1">
              <a:spcBef>
                <a:spcPts val="600"/>
              </a:spcBef>
            </a:pPr>
            <a:r>
              <a:rPr lang="en-US" sz="2400" dirty="0">
                <a:latin typeface="Times New Roman" charset="0"/>
                <a:ea typeface="Times New Roman" charset="0"/>
                <a:cs typeface="Times New Roman" charset="0"/>
              </a:rPr>
              <a:t>projections suggest numbers will double over the next four decades</a:t>
            </a:r>
          </a:p>
          <a:p>
            <a:pPr lvl="1">
              <a:spcBef>
                <a:spcPts val="600"/>
              </a:spcBef>
            </a:pPr>
            <a:r>
              <a:rPr lang="en-US" sz="2400" dirty="0">
                <a:latin typeface="Times New Roman" panose="02020603050405020304" pitchFamily="18" charset="0"/>
                <a:cs typeface="Times New Roman" panose="02020603050405020304" pitchFamily="18" charset="0"/>
              </a:rPr>
              <a:t>Some older adults experience declines in cognitive function </a:t>
            </a:r>
          </a:p>
          <a:p>
            <a:pPr lvl="1">
              <a:spcBef>
                <a:spcPts val="600"/>
              </a:spcBef>
            </a:pPr>
            <a:r>
              <a:rPr lang="en-US" sz="2400" dirty="0">
                <a:latin typeface="Times New Roman" panose="02020603050405020304" pitchFamily="18" charset="0"/>
                <a:cs typeface="Times New Roman" panose="02020603050405020304" pitchFamily="18" charset="0"/>
              </a:rPr>
              <a:t>Other older adults experience declines in physical functioning</a:t>
            </a:r>
          </a:p>
          <a:p>
            <a:pPr lvl="1">
              <a:spcBef>
                <a:spcPts val="600"/>
              </a:spcBef>
            </a:pPr>
            <a:r>
              <a:rPr lang="en-US" sz="2400" dirty="0">
                <a:latin typeface="Times New Roman" panose="02020603050405020304" pitchFamily="18" charset="0"/>
                <a:cs typeface="Times New Roman" panose="02020603050405020304" pitchFamily="18" charset="0"/>
              </a:rPr>
              <a:t>Still some experience declines in both physical &amp; cognitive functioning</a:t>
            </a:r>
            <a:endParaRPr lang="en-US" sz="2400" dirty="0">
              <a:latin typeface="Times New Roman" panose="02020603050405020304" pitchFamily="18" charset="0"/>
              <a:ea typeface="Times New Roman" charset="0"/>
              <a:cs typeface="Times New Roman" panose="02020603050405020304" pitchFamily="18" charset="0"/>
            </a:endParaRPr>
          </a:p>
          <a:p>
            <a:pPr>
              <a:spcBef>
                <a:spcPts val="600"/>
              </a:spcBef>
            </a:pPr>
            <a:r>
              <a:rPr lang="en-US" sz="2800" dirty="0">
                <a:latin typeface="Times New Roman" charset="0"/>
                <a:ea typeface="Times New Roman" charset="0"/>
                <a:cs typeface="Times New Roman" charset="0"/>
              </a:rPr>
              <a:t>When examining health outcomes &amp; the impact of aging, an important population to consider are U.S. military veterans </a:t>
            </a:r>
          </a:p>
          <a:p>
            <a:pPr lvl="1">
              <a:spcBef>
                <a:spcPts val="600"/>
              </a:spcBef>
            </a:pPr>
            <a:r>
              <a:rPr lang="en-US" sz="2400" dirty="0">
                <a:latin typeface="Times New Roman" charset="0"/>
                <a:ea typeface="Times New Roman" charset="0"/>
                <a:cs typeface="Times New Roman" charset="0"/>
              </a:rPr>
              <a:t>Military populations generally have poorer mental health than civilians</a:t>
            </a:r>
          </a:p>
          <a:p>
            <a:pPr lvl="1">
              <a:spcBef>
                <a:spcPts val="600"/>
              </a:spcBef>
            </a:pPr>
            <a:r>
              <a:rPr lang="en-US" sz="2400" dirty="0">
                <a:latin typeface="Times New Roman" charset="0"/>
                <a:ea typeface="Times New Roman" charset="0"/>
                <a:cs typeface="Times New Roman" charset="0"/>
              </a:rPr>
              <a:t>Military populations generally have poorer physical health than civilians</a:t>
            </a:r>
          </a:p>
          <a:p>
            <a:pPr lvl="1">
              <a:spcBef>
                <a:spcPts val="600"/>
              </a:spcBef>
            </a:pPr>
            <a:r>
              <a:rPr lang="en-US" sz="2400" dirty="0">
                <a:latin typeface="Times New Roman" charset="0"/>
                <a:ea typeface="Times New Roman" charset="0"/>
                <a:cs typeface="Times New Roman" charset="0"/>
              </a:rPr>
              <a:t>Military populations tend to have poorer health behaviors than civilians</a:t>
            </a:r>
          </a:p>
          <a:p>
            <a:pPr>
              <a:spcBef>
                <a:spcPts val="0"/>
              </a:spcBef>
            </a:pPr>
            <a:endParaRPr lang="en-US" dirty="0">
              <a:latin typeface="Times New Roman" charset="0"/>
              <a:ea typeface="Times New Roman" charset="0"/>
              <a:cs typeface="Times New Roman" charset="0"/>
            </a:endParaRPr>
          </a:p>
        </p:txBody>
      </p:sp>
      <p:sp>
        <p:nvSpPr>
          <p:cNvPr id="3" name="Rectangle 2"/>
          <p:cNvSpPr/>
          <p:nvPr/>
        </p:nvSpPr>
        <p:spPr>
          <a:xfrm>
            <a:off x="634771" y="5172992"/>
            <a:ext cx="6136271" cy="523220"/>
          </a:xfrm>
          <a:prstGeom prst="rect">
            <a:avLst/>
          </a:prstGeom>
        </p:spPr>
        <p:txBody>
          <a:bodyPr wrap="square">
            <a:spAutoFit/>
          </a:bodyPr>
          <a:lstStyle/>
          <a:p>
            <a:r>
              <a:rPr lang="en-US" sz="1400" dirty="0">
                <a:solidFill>
                  <a:srgbClr val="000000"/>
                </a:solidFill>
                <a:latin typeface="Times New Roman" charset="0"/>
                <a:ea typeface="ＭＳ 明朝" charset="-128"/>
              </a:rPr>
              <a:t>Alexandre et al. 2014; U.S. Census Bureau, 2017; Kessler et al., 2014</a:t>
            </a:r>
          </a:p>
          <a:p>
            <a:r>
              <a:rPr lang="en-US" sz="1400" dirty="0" err="1">
                <a:solidFill>
                  <a:srgbClr val="000000"/>
                </a:solidFill>
                <a:latin typeface="Times New Roman" charset="0"/>
                <a:ea typeface="ＭＳ 明朝" charset="-128"/>
              </a:rPr>
              <a:t>Hoerster</a:t>
            </a:r>
            <a:r>
              <a:rPr lang="en-US" sz="1400" dirty="0">
                <a:solidFill>
                  <a:srgbClr val="000000"/>
                </a:solidFill>
                <a:latin typeface="Times New Roman" charset="0"/>
                <a:ea typeface="ＭＳ 明朝" charset="-128"/>
              </a:rPr>
              <a:t> et al. 2012, </a:t>
            </a:r>
            <a:r>
              <a:rPr lang="en-US" sz="1400" dirty="0" err="1">
                <a:solidFill>
                  <a:srgbClr val="000000"/>
                </a:solidFill>
                <a:latin typeface="Times New Roman" charset="0"/>
                <a:ea typeface="ＭＳ 明朝" charset="-128"/>
              </a:rPr>
              <a:t>McKhann</a:t>
            </a:r>
            <a:r>
              <a:rPr lang="en-US" sz="1400" dirty="0">
                <a:solidFill>
                  <a:srgbClr val="000000"/>
                </a:solidFill>
                <a:latin typeface="Times New Roman" charset="0"/>
                <a:ea typeface="ＭＳ 明朝" charset="-128"/>
              </a:rPr>
              <a:t> et al., 2011</a:t>
            </a:r>
            <a:endParaRPr lang="en-US" sz="1400" i="1" dirty="0">
              <a:solidFill>
                <a:prstClr val="black"/>
              </a:solidFill>
              <a:latin typeface="Times New Roman" charset="0"/>
              <a:ea typeface="Times New Roman" charset="0"/>
              <a:cs typeface="Times New Roman"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368249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271" y="0"/>
            <a:ext cx="8229600" cy="800100"/>
          </a:xfrm>
        </p:spPr>
        <p:txBody>
          <a:bodyPr>
            <a:normAutofit fontScale="90000"/>
          </a:bodyPr>
          <a:lstStyle/>
          <a:p>
            <a:r>
              <a:rPr lang="en-US" sz="5400" dirty="0">
                <a:solidFill>
                  <a:srgbClr val="A71B33"/>
                </a:solidFill>
                <a:latin typeface="Times New Roman" charset="0"/>
                <a:ea typeface="Times New Roman" charset="0"/>
                <a:cs typeface="Times New Roman" charset="0"/>
              </a:rPr>
              <a:t>Current Study</a:t>
            </a:r>
          </a:p>
        </p:txBody>
      </p:sp>
      <p:sp>
        <p:nvSpPr>
          <p:cNvPr id="4" name="Rectangle 3"/>
          <p:cNvSpPr/>
          <p:nvPr/>
        </p:nvSpPr>
        <p:spPr>
          <a:xfrm>
            <a:off x="642161" y="5143900"/>
            <a:ext cx="5979757" cy="800219"/>
          </a:xfrm>
          <a:prstGeom prst="rect">
            <a:avLst/>
          </a:prstGeom>
        </p:spPr>
        <p:txBody>
          <a:bodyPr wrap="square">
            <a:spAutoFit/>
          </a:bodyPr>
          <a:lstStyle/>
          <a:p>
            <a:r>
              <a:rPr lang="en-US" sz="1500" dirty="0">
                <a:solidFill>
                  <a:prstClr val="black"/>
                </a:solidFill>
                <a:latin typeface="Times New Roman" charset="0"/>
                <a:ea typeface="Times New Roman" charset="0"/>
                <a:cs typeface="Times New Roman" charset="0"/>
              </a:rPr>
              <a:t>				</a:t>
            </a:r>
          </a:p>
          <a:p>
            <a:r>
              <a:rPr lang="en-US" sz="1600" dirty="0">
                <a:solidFill>
                  <a:srgbClr val="000000"/>
                </a:solidFill>
                <a:latin typeface="Times New Roman" charset="0"/>
                <a:ea typeface="ＭＳ 明朝" charset="-128"/>
              </a:rPr>
              <a:t>U.S. DoD 2014 &amp; 2015</a:t>
            </a:r>
          </a:p>
          <a:p>
            <a:endParaRPr lang="en-US" sz="1500" dirty="0">
              <a:solidFill>
                <a:prstClr val="black"/>
              </a:solidFill>
              <a:latin typeface="Times New Roman" charset="0"/>
              <a:ea typeface="Times New Roman" charset="0"/>
              <a:cs typeface="Times New Roman" charset="0"/>
            </a:endParaRPr>
          </a:p>
        </p:txBody>
      </p:sp>
      <p:sp>
        <p:nvSpPr>
          <p:cNvPr id="7" name="Content Placeholder 2"/>
          <p:cNvSpPr>
            <a:spLocks noGrp="1"/>
          </p:cNvSpPr>
          <p:nvPr>
            <p:ph idx="1"/>
          </p:nvPr>
        </p:nvSpPr>
        <p:spPr>
          <a:xfrm>
            <a:off x="634775" y="800100"/>
            <a:ext cx="8546353" cy="4523319"/>
          </a:xfrm>
        </p:spPr>
        <p:txBody>
          <a:bodyPr>
            <a:normAutofit lnSpcReduction="10000"/>
          </a:bodyPr>
          <a:lstStyle/>
          <a:p>
            <a:pPr>
              <a:spcBef>
                <a:spcPts val="0"/>
              </a:spcBef>
              <a:spcAft>
                <a:spcPts val="1200"/>
              </a:spcAft>
            </a:pPr>
            <a:r>
              <a:rPr lang="en-US" dirty="0">
                <a:latin typeface="Times New Roman" charset="0"/>
                <a:ea typeface="Times New Roman" charset="0"/>
                <a:cs typeface="Times New Roman" charset="0"/>
              </a:rPr>
              <a:t>Considering the growing military population, as evidenced by recruitment statistics, the subpopulation of aging veterans with a higher propensity for adverse health outcomes will continue to grow </a:t>
            </a:r>
            <a:endParaRPr lang="en-US" sz="3000" dirty="0">
              <a:latin typeface="Times New Roman" charset="0"/>
              <a:ea typeface="Times New Roman" charset="0"/>
              <a:cs typeface="Times New Roman" charset="0"/>
            </a:endParaRPr>
          </a:p>
          <a:p>
            <a:pPr>
              <a:spcBef>
                <a:spcPts val="0"/>
              </a:spcBef>
              <a:spcAft>
                <a:spcPts val="1200"/>
              </a:spcAft>
            </a:pPr>
            <a:r>
              <a:rPr lang="en-US" sz="3000" dirty="0">
                <a:latin typeface="Times New Roman" charset="0"/>
                <a:ea typeface="Times New Roman" charset="0"/>
                <a:cs typeface="Times New Roman" charset="0"/>
              </a:rPr>
              <a:t>The current study sought to investigate if and how </a:t>
            </a:r>
            <a:r>
              <a:rPr lang="en-US" sz="3000" b="1" dirty="0">
                <a:latin typeface="Times New Roman" charset="0"/>
                <a:ea typeface="Times New Roman" charset="0"/>
                <a:cs typeface="Times New Roman" charset="0"/>
              </a:rPr>
              <a:t>social leisure </a:t>
            </a:r>
            <a:r>
              <a:rPr lang="en-US" sz="3000" dirty="0">
                <a:latin typeface="Times New Roman" charset="0"/>
                <a:ea typeface="Times New Roman" charset="0"/>
                <a:cs typeface="Times New Roman" charset="0"/>
              </a:rPr>
              <a:t>is associated with </a:t>
            </a:r>
            <a:r>
              <a:rPr lang="en-US" sz="3000" i="1" dirty="0">
                <a:latin typeface="Times New Roman" charset="0"/>
                <a:ea typeface="Times New Roman" charset="0"/>
                <a:cs typeface="Times New Roman" charset="0"/>
              </a:rPr>
              <a:t>psychological adversity </a:t>
            </a:r>
            <a:r>
              <a:rPr lang="en-US" sz="3000" dirty="0">
                <a:latin typeface="Times New Roman" charset="0"/>
                <a:ea typeface="Times New Roman" charset="0"/>
                <a:cs typeface="Times New Roman" charset="0"/>
              </a:rPr>
              <a:t>&amp; </a:t>
            </a:r>
            <a:r>
              <a:rPr lang="en-US" sz="3000" u="sng" dirty="0">
                <a:latin typeface="Times New Roman" charset="0"/>
                <a:ea typeface="Times New Roman" charset="0"/>
                <a:cs typeface="Times New Roman" charset="0"/>
              </a:rPr>
              <a:t>health care visits </a:t>
            </a:r>
            <a:r>
              <a:rPr lang="en-US" sz="3000" dirty="0">
                <a:latin typeface="Times New Roman" charset="0"/>
                <a:ea typeface="Times New Roman" charset="0"/>
                <a:cs typeface="Times New Roman" charset="0"/>
              </a:rPr>
              <a:t>among older adults in an effort identify mechanisms that can promote optimal functioning through the aging process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3510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271" y="0"/>
            <a:ext cx="8229600" cy="800100"/>
          </a:xfrm>
        </p:spPr>
        <p:txBody>
          <a:bodyPr>
            <a:normAutofit fontScale="90000"/>
          </a:bodyPr>
          <a:lstStyle/>
          <a:p>
            <a:r>
              <a:rPr lang="en-US" sz="5400" dirty="0">
                <a:solidFill>
                  <a:srgbClr val="A71B33"/>
                </a:solidFill>
                <a:latin typeface="Times New Roman" charset="0"/>
                <a:ea typeface="Times New Roman" charset="0"/>
                <a:cs typeface="Times New Roman" charset="0"/>
              </a:rPr>
              <a:t>Why Social Leisure?</a:t>
            </a:r>
          </a:p>
        </p:txBody>
      </p:sp>
      <p:sp>
        <p:nvSpPr>
          <p:cNvPr id="4" name="Rectangle 3"/>
          <p:cNvSpPr/>
          <p:nvPr/>
        </p:nvSpPr>
        <p:spPr>
          <a:xfrm>
            <a:off x="634771" y="4943475"/>
            <a:ext cx="5979757" cy="784830"/>
          </a:xfrm>
          <a:prstGeom prst="rect">
            <a:avLst/>
          </a:prstGeom>
        </p:spPr>
        <p:txBody>
          <a:bodyPr wrap="square">
            <a:spAutoFit/>
          </a:bodyPr>
          <a:lstStyle/>
          <a:p>
            <a:r>
              <a:rPr lang="en-US" sz="1500" dirty="0">
                <a:solidFill>
                  <a:prstClr val="black"/>
                </a:solidFill>
                <a:latin typeface="Times New Roman" charset="0"/>
                <a:ea typeface="Times New Roman" charset="0"/>
                <a:cs typeface="Times New Roman" charset="0"/>
              </a:rPr>
              <a:t>				</a:t>
            </a:r>
          </a:p>
          <a:p>
            <a:r>
              <a:rPr lang="en-US" sz="1500" dirty="0" err="1">
                <a:solidFill>
                  <a:prstClr val="black"/>
                </a:solidFill>
                <a:latin typeface="Times New Roman" charset="0"/>
                <a:ea typeface="Times New Roman" charset="0"/>
                <a:cs typeface="Times New Roman" charset="0"/>
              </a:rPr>
              <a:t>Thoits</a:t>
            </a:r>
            <a:r>
              <a:rPr lang="en-US" sz="1500" dirty="0">
                <a:solidFill>
                  <a:prstClr val="black"/>
                </a:solidFill>
                <a:latin typeface="Times New Roman" charset="0"/>
                <a:ea typeface="Times New Roman" charset="0"/>
                <a:cs typeface="Times New Roman" charset="0"/>
              </a:rPr>
              <a:t>, 2011</a:t>
            </a:r>
            <a:r>
              <a:rPr lang="tr-TR" sz="1500" dirty="0">
                <a:solidFill>
                  <a:prstClr val="black"/>
                </a:solidFill>
                <a:latin typeface="Times New Roman" charset="0"/>
                <a:ea typeface="Times New Roman" charset="0"/>
                <a:cs typeface="Times New Roman" charset="0"/>
              </a:rPr>
              <a:t>;</a:t>
            </a:r>
            <a:r>
              <a:rPr lang="en-US" sz="1500" dirty="0">
                <a:solidFill>
                  <a:prstClr val="black"/>
                </a:solidFill>
                <a:latin typeface="Times New Roman" charset="0"/>
                <a:ea typeface="Times New Roman" charset="0"/>
                <a:cs typeface="Times New Roman" charset="0"/>
              </a:rPr>
              <a:t> Coyle &amp; Dugan, 2012; Hatch et al., 2013;</a:t>
            </a:r>
          </a:p>
          <a:p>
            <a:r>
              <a:rPr lang="tr-TR" sz="1500" dirty="0">
                <a:solidFill>
                  <a:prstClr val="black"/>
                </a:solidFill>
                <a:latin typeface="Times New Roman" charset="0"/>
                <a:ea typeface="Times New Roman" charset="0"/>
                <a:cs typeface="Times New Roman" charset="0"/>
              </a:rPr>
              <a:t>Spoont et al., 2014</a:t>
            </a:r>
          </a:p>
        </p:txBody>
      </p:sp>
      <p:sp>
        <p:nvSpPr>
          <p:cNvPr id="7" name="Content Placeholder 2"/>
          <p:cNvSpPr>
            <a:spLocks noGrp="1"/>
          </p:cNvSpPr>
          <p:nvPr>
            <p:ph idx="1"/>
          </p:nvPr>
        </p:nvSpPr>
        <p:spPr>
          <a:xfrm>
            <a:off x="634775" y="800100"/>
            <a:ext cx="8546353" cy="4371975"/>
          </a:xfrm>
        </p:spPr>
        <p:txBody>
          <a:bodyPr>
            <a:normAutofit fontScale="85000" lnSpcReduction="20000"/>
          </a:bodyPr>
          <a:lstStyle/>
          <a:p>
            <a:pPr>
              <a:spcBef>
                <a:spcPts val="0"/>
              </a:spcBef>
            </a:pPr>
            <a:r>
              <a:rPr lang="en-US" sz="3300" dirty="0">
                <a:latin typeface="Times New Roman" charset="0"/>
                <a:ea typeface="Times New Roman" charset="0"/>
                <a:cs typeface="Times New Roman" charset="0"/>
              </a:rPr>
              <a:t>When considering the concept of </a:t>
            </a:r>
            <a:r>
              <a:rPr lang="en-US" sz="3300" u="sng" dirty="0">
                <a:latin typeface="Times New Roman" charset="0"/>
                <a:ea typeface="Times New Roman" charset="0"/>
                <a:cs typeface="Times New Roman" charset="0"/>
              </a:rPr>
              <a:t>social integration </a:t>
            </a:r>
            <a:r>
              <a:rPr lang="en-US" sz="3300" dirty="0">
                <a:latin typeface="Times New Roman" charset="0"/>
                <a:ea typeface="Times New Roman" charset="0"/>
                <a:cs typeface="Times New Roman" charset="0"/>
              </a:rPr>
              <a:t>leisure makes sense as a potential mechanism that can promote </a:t>
            </a:r>
            <a:r>
              <a:rPr lang="en-US" sz="3300" b="1" dirty="0">
                <a:latin typeface="Times New Roman" charset="0"/>
                <a:ea typeface="Times New Roman" charset="0"/>
                <a:cs typeface="Times New Roman" charset="0"/>
              </a:rPr>
              <a:t>optimal human functioning</a:t>
            </a:r>
          </a:p>
          <a:p>
            <a:pPr>
              <a:spcBef>
                <a:spcPts val="0"/>
              </a:spcBef>
            </a:pPr>
            <a:r>
              <a:rPr lang="en-US" sz="3300" dirty="0">
                <a:latin typeface="Times New Roman" charset="0"/>
                <a:ea typeface="Times New Roman" charset="0"/>
                <a:cs typeface="Times New Roman" charset="0"/>
              </a:rPr>
              <a:t>Specifically, social leisure helps to integrate individuals with meaningful others through participation in shared social activities where acts of </a:t>
            </a:r>
            <a:r>
              <a:rPr lang="en-US" sz="3300" i="1" dirty="0">
                <a:latin typeface="Times New Roman" charset="0"/>
                <a:ea typeface="Times New Roman" charset="0"/>
                <a:cs typeface="Times New Roman" charset="0"/>
              </a:rPr>
              <a:t>social support </a:t>
            </a:r>
            <a:r>
              <a:rPr lang="en-US" sz="3300" dirty="0">
                <a:latin typeface="Times New Roman" charset="0"/>
                <a:ea typeface="Times New Roman" charset="0"/>
                <a:cs typeface="Times New Roman" charset="0"/>
              </a:rPr>
              <a:t>&amp; </a:t>
            </a:r>
            <a:r>
              <a:rPr lang="en-US" sz="3300" i="1" dirty="0">
                <a:latin typeface="Times New Roman" charset="0"/>
                <a:ea typeface="Times New Roman" charset="0"/>
                <a:cs typeface="Times New Roman" charset="0"/>
              </a:rPr>
              <a:t>social influence</a:t>
            </a:r>
            <a:r>
              <a:rPr lang="en-US" sz="3300" dirty="0">
                <a:latin typeface="Times New Roman" charset="0"/>
                <a:ea typeface="Times New Roman" charset="0"/>
                <a:cs typeface="Times New Roman" charset="0"/>
              </a:rPr>
              <a:t> can be expressed</a:t>
            </a:r>
          </a:p>
          <a:p>
            <a:pPr lvl="1">
              <a:spcBef>
                <a:spcPts val="0"/>
              </a:spcBef>
            </a:pPr>
            <a:r>
              <a:rPr lang="en-US" dirty="0">
                <a:latin typeface="Times New Roman" charset="0"/>
                <a:ea typeface="Times New Roman" charset="0"/>
                <a:cs typeface="Times New Roman" charset="0"/>
              </a:rPr>
              <a:t>This is particularly salient for older adults &amp; older adult veterans, as lack of social integration has been linked to low levels of social support &amp; higher psychological adversity</a:t>
            </a:r>
          </a:p>
          <a:p>
            <a:pPr lvl="1">
              <a:spcBef>
                <a:spcPts val="0"/>
              </a:spcBef>
            </a:pPr>
            <a:r>
              <a:rPr lang="en-US" dirty="0">
                <a:latin typeface="Times New Roman" charset="0"/>
                <a:ea typeface="Times New Roman" charset="0"/>
                <a:cs typeface="Times New Roman" charset="0"/>
              </a:rPr>
              <a:t>Additionally, research has shown high levels of social integration to be associated with positive perceptions of social influence to seek out &amp; utilize health care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Tree>
    <p:extLst>
      <p:ext uri="{BB962C8B-B14F-4D97-AF65-F5344CB8AC3E}">
        <p14:creationId xmlns:p14="http://schemas.microsoft.com/office/powerpoint/2010/main" val="66304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ontent Placeholder 43"/>
          <p:cNvSpPr>
            <a:spLocks noGrp="1"/>
          </p:cNvSpPr>
          <p:nvPr>
            <p:ph idx="1"/>
          </p:nvPr>
        </p:nvSpPr>
        <p:spPr>
          <a:xfrm>
            <a:off x="0" y="999461"/>
            <a:ext cx="9128807" cy="4168532"/>
          </a:xfrm>
        </p:spPr>
        <p:txBody>
          <a:bodyPr>
            <a:noAutofit/>
          </a:bodyPr>
          <a:lstStyle/>
          <a:p>
            <a:r>
              <a:rPr lang="en-US" sz="2800" b="1" dirty="0">
                <a:latin typeface="Times New Roman" charset="0"/>
                <a:ea typeface="Times New Roman" charset="0"/>
                <a:cs typeface="Times New Roman" charset="0"/>
              </a:rPr>
              <a:t>H1: (social leisure as a predictor): </a:t>
            </a:r>
          </a:p>
          <a:p>
            <a:pPr lvl="1"/>
            <a:r>
              <a:rPr lang="en-US" sz="2400" dirty="0">
                <a:latin typeface="Times New Roman" charset="0"/>
                <a:ea typeface="Times New Roman" charset="0"/>
                <a:cs typeface="Times New Roman" charset="0"/>
              </a:rPr>
              <a:t>It was expected that higher social leisure participation, would be associated with lower psychological adversity &amp;, in turn, those with high psychological adversity would report higher health care visits</a:t>
            </a:r>
          </a:p>
          <a:p>
            <a:r>
              <a:rPr lang="en-US" sz="2800" b="1" dirty="0">
                <a:latin typeface="Times New Roman" charset="0"/>
                <a:ea typeface="Times New Roman" charset="0"/>
                <a:cs typeface="Times New Roman" charset="0"/>
              </a:rPr>
              <a:t>H2: (veteran status as a moderator): </a:t>
            </a:r>
          </a:p>
          <a:p>
            <a:pPr lvl="1"/>
            <a:r>
              <a:rPr lang="en-US" sz="2400" dirty="0">
                <a:latin typeface="Times New Roman" charset="0"/>
                <a:ea typeface="Times New Roman" charset="0"/>
                <a:cs typeface="Times New Roman" charset="0"/>
              </a:rPr>
              <a:t>It was expected that there would be significant differences on all study variables, social leisure as well as psychological adversity and health care visits, between individuals who identified as having veteran status versus those identified as civilians</a:t>
            </a:r>
          </a:p>
          <a:p>
            <a:pPr marL="457200" lvl="1" indent="0">
              <a:buNone/>
            </a:pPr>
            <a:endParaRPr lang="en-US" sz="1700" dirty="0">
              <a:latin typeface="Times New Roman" charset="0"/>
              <a:ea typeface="Times New Roman" charset="0"/>
              <a:cs typeface="Times New Roman" charset="0"/>
            </a:endParaRPr>
          </a:p>
          <a:p>
            <a:pPr marL="0" indent="0">
              <a:buNone/>
            </a:pPr>
            <a:endParaRPr lang="en-US" sz="2100" dirty="0">
              <a:latin typeface="Times New Roman" charset="0"/>
              <a:ea typeface="Times New Roman" charset="0"/>
              <a:cs typeface="Times New Roman"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420" y="0"/>
            <a:ext cx="177571" cy="6813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1378"/>
          </a:xfrm>
          <a:prstGeom prst="rect">
            <a:avLst/>
          </a:prstGeom>
        </p:spPr>
      </p:pic>
      <p:sp>
        <p:nvSpPr>
          <p:cNvPr id="2" name="Title 1"/>
          <p:cNvSpPr>
            <a:spLocks noGrp="1"/>
          </p:cNvSpPr>
          <p:nvPr>
            <p:ph type="title"/>
          </p:nvPr>
        </p:nvSpPr>
        <p:spPr>
          <a:xfrm>
            <a:off x="-5991" y="-75053"/>
            <a:ext cx="9128807" cy="770616"/>
          </a:xfrm>
          <a:noFill/>
          <a:ln>
            <a:noFill/>
          </a:ln>
        </p:spPr>
        <p:txBody>
          <a:bodyPr>
            <a:noAutofit/>
          </a:bodyPr>
          <a:lstStyle/>
          <a:p>
            <a:r>
              <a:rPr lang="en-US" sz="3600" dirty="0">
                <a:solidFill>
                  <a:schemeClr val="bg1"/>
                </a:solidFill>
                <a:latin typeface="Times New Roman" charset="0"/>
                <a:ea typeface="Times New Roman" charset="0"/>
                <a:cs typeface="Times New Roman" charset="0"/>
              </a:rPr>
              <a:t>Hypotheses</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pic>
        <p:nvPicPr>
          <p:cNvPr id="9" name="Picture 8" descr="A picture containing clipart&#10;&#10;Description automatically generated">
            <a:extLst>
              <a:ext uri="{FF2B5EF4-FFF2-40B4-BE49-F238E27FC236}">
                <a16:creationId xmlns:a16="http://schemas.microsoft.com/office/drawing/2014/main" id="{8C9BE789-EA56-44D9-8B36-19542FBF4B88}"/>
              </a:ext>
            </a:extLst>
          </p:cNvPr>
          <p:cNvPicPr>
            <a:picLocks noChangeAspect="1"/>
          </p:cNvPicPr>
          <p:nvPr/>
        </p:nvPicPr>
        <p:blipFill>
          <a:blip r:embed="rId6"/>
          <a:stretch>
            <a:fillRect/>
          </a:stretch>
        </p:blipFill>
        <p:spPr>
          <a:xfrm>
            <a:off x="0" y="1987"/>
            <a:ext cx="487241" cy="679392"/>
          </a:xfrm>
          <a:prstGeom prst="rect">
            <a:avLst/>
          </a:prstGeom>
        </p:spPr>
      </p:pic>
    </p:spTree>
    <p:extLst>
      <p:ext uri="{BB962C8B-B14F-4D97-AF65-F5344CB8AC3E}">
        <p14:creationId xmlns:p14="http://schemas.microsoft.com/office/powerpoint/2010/main" val="85853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3543" y="754480"/>
            <a:ext cx="9446079" cy="5006078"/>
          </a:xfrm>
        </p:spPr>
        <p:txBody>
          <a:bodyPr>
            <a:normAutofit fontScale="47500" lnSpcReduction="20000"/>
          </a:bodyPr>
          <a:lstStyle/>
          <a:p>
            <a:r>
              <a:rPr lang="en-US" sz="3400" b="1" dirty="0">
                <a:latin typeface="Times New Roman" charset="0"/>
                <a:ea typeface="Times New Roman" charset="0"/>
                <a:cs typeface="Times New Roman" charset="0"/>
              </a:rPr>
              <a:t>Social Leisure Participation </a:t>
            </a:r>
          </a:p>
          <a:p>
            <a:pPr lvl="1"/>
            <a:r>
              <a:rPr lang="en-US" sz="3400" dirty="0">
                <a:latin typeface="Times New Roman" charset="0"/>
                <a:ea typeface="Times New Roman" charset="0"/>
                <a:cs typeface="Times New Roman" charset="0"/>
              </a:rPr>
              <a:t>Predictor measured with three items, how often did you…</a:t>
            </a:r>
          </a:p>
          <a:p>
            <a:pPr lvl="2"/>
            <a:r>
              <a:rPr lang="en-US" sz="3400" dirty="0">
                <a:latin typeface="Times New Roman" charset="0"/>
                <a:ea typeface="Times New Roman" charset="0"/>
                <a:cs typeface="Times New Roman" charset="0"/>
              </a:rPr>
              <a:t>“Volunteer work for religious, charitable, political health-related, or other organizations?”</a:t>
            </a:r>
          </a:p>
          <a:p>
            <a:pPr lvl="2"/>
            <a:r>
              <a:rPr lang="en-US" sz="3400" dirty="0">
                <a:latin typeface="Times New Roman" charset="0"/>
                <a:ea typeface="Times New Roman" charset="0"/>
                <a:cs typeface="Times New Roman" charset="0"/>
              </a:rPr>
              <a:t>“Attend meetings of any organized group”</a:t>
            </a:r>
          </a:p>
          <a:p>
            <a:pPr lvl="2"/>
            <a:r>
              <a:rPr lang="en-US" sz="3400" dirty="0">
                <a:latin typeface="Times New Roman" charset="0"/>
                <a:ea typeface="Times New Roman" charset="0"/>
                <a:cs typeface="Times New Roman" charset="0"/>
              </a:rPr>
              <a:t>“Get together socially with friends or relatives”</a:t>
            </a:r>
          </a:p>
          <a:p>
            <a:pPr lvl="2"/>
            <a:r>
              <a:rPr lang="en-US" sz="3400" dirty="0">
                <a:latin typeface="Times New Roman" charset="0"/>
                <a:ea typeface="Times New Roman" charset="0"/>
                <a:cs typeface="Times New Roman" charset="0"/>
              </a:rPr>
              <a:t>Time 1: </a:t>
            </a:r>
            <a:r>
              <a:rPr lang="el-GR" sz="3400" dirty="0">
                <a:latin typeface="Times New Roman" charset="0"/>
                <a:ea typeface="Times New Roman" charset="0"/>
                <a:cs typeface="Times New Roman" charset="0"/>
              </a:rPr>
              <a:t>α</a:t>
            </a:r>
            <a:r>
              <a:rPr lang="en-US" sz="3400" dirty="0">
                <a:latin typeface="Times New Roman" charset="0"/>
                <a:ea typeface="Times New Roman" charset="0"/>
                <a:cs typeface="Times New Roman" charset="0"/>
              </a:rPr>
              <a:t>=.64; Time 2: </a:t>
            </a:r>
            <a:r>
              <a:rPr lang="el-GR" sz="3400" dirty="0">
                <a:latin typeface="Times New Roman" charset="0"/>
                <a:ea typeface="Times New Roman" charset="0"/>
                <a:cs typeface="Times New Roman" charset="0"/>
              </a:rPr>
              <a:t>α</a:t>
            </a:r>
            <a:r>
              <a:rPr lang="en-US" sz="3400" dirty="0">
                <a:latin typeface="Times New Roman" charset="0"/>
                <a:ea typeface="Times New Roman" charset="0"/>
                <a:cs typeface="Times New Roman" charset="0"/>
              </a:rPr>
              <a:t>=.69</a:t>
            </a:r>
          </a:p>
          <a:p>
            <a:pPr lvl="0"/>
            <a:r>
              <a:rPr lang="en-US" sz="3400" b="1" dirty="0">
                <a:solidFill>
                  <a:prstClr val="black"/>
                </a:solidFill>
                <a:latin typeface="Times New Roman" charset="0"/>
                <a:ea typeface="Times New Roman" charset="0"/>
                <a:cs typeface="Times New Roman" charset="0"/>
              </a:rPr>
              <a:t>Psychological Adversity</a:t>
            </a:r>
          </a:p>
          <a:p>
            <a:pPr lvl="1">
              <a:spcBef>
                <a:spcPts val="0"/>
              </a:spcBef>
            </a:pPr>
            <a:r>
              <a:rPr lang="en-US" sz="3400" dirty="0">
                <a:latin typeface="Times New Roman" charset="0"/>
                <a:ea typeface="Times New Roman" charset="0"/>
                <a:cs typeface="Times New Roman" charset="0"/>
              </a:rPr>
              <a:t>Latent variable measured by anxiety, depression, &amp; stress</a:t>
            </a:r>
          </a:p>
          <a:p>
            <a:pPr lvl="2">
              <a:spcBef>
                <a:spcPts val="0"/>
              </a:spcBef>
            </a:pPr>
            <a:r>
              <a:rPr lang="en-US" sz="3400" dirty="0">
                <a:latin typeface="Times New Roman" charset="0"/>
                <a:ea typeface="Times New Roman" charset="0"/>
                <a:cs typeface="Times New Roman" charset="0"/>
              </a:rPr>
              <a:t>7-item reduced version of the Hospital Anxiety &amp; Depression Scale</a:t>
            </a:r>
          </a:p>
          <a:p>
            <a:pPr lvl="2">
              <a:spcBef>
                <a:spcPts val="0"/>
              </a:spcBef>
            </a:pPr>
            <a:r>
              <a:rPr lang="en-US" sz="3400" dirty="0">
                <a:latin typeface="Times New Roman" charset="0"/>
                <a:ea typeface="Times New Roman" charset="0"/>
                <a:cs typeface="Times New Roman" charset="0"/>
              </a:rPr>
              <a:t>4-item reduced version of the Perceived Stress Scale</a:t>
            </a:r>
          </a:p>
          <a:p>
            <a:pPr lvl="2">
              <a:spcBef>
                <a:spcPts val="0"/>
              </a:spcBef>
            </a:pPr>
            <a:r>
              <a:rPr lang="en-US" sz="3400" dirty="0">
                <a:latin typeface="Times New Roman" charset="0"/>
                <a:ea typeface="Times New Roman" charset="0"/>
                <a:cs typeface="Times New Roman" charset="0"/>
              </a:rPr>
              <a:t>Time 1: </a:t>
            </a:r>
            <a:r>
              <a:rPr lang="el-GR" sz="3400" dirty="0">
                <a:latin typeface="Times New Roman" charset="0"/>
                <a:ea typeface="Times New Roman" charset="0"/>
                <a:cs typeface="Times New Roman" charset="0"/>
              </a:rPr>
              <a:t>α</a:t>
            </a:r>
            <a:r>
              <a:rPr lang="en-US" sz="3400" dirty="0">
                <a:latin typeface="Times New Roman" charset="0"/>
                <a:ea typeface="Times New Roman" charset="0"/>
                <a:cs typeface="Times New Roman" charset="0"/>
              </a:rPr>
              <a:t>=.70; Time 2: </a:t>
            </a:r>
            <a:r>
              <a:rPr lang="el-GR" sz="3400" dirty="0">
                <a:latin typeface="Times New Roman" charset="0"/>
                <a:ea typeface="Times New Roman" charset="0"/>
                <a:cs typeface="Times New Roman" charset="0"/>
              </a:rPr>
              <a:t>α</a:t>
            </a:r>
            <a:r>
              <a:rPr lang="en-US" sz="3400" dirty="0">
                <a:latin typeface="Times New Roman" charset="0"/>
                <a:ea typeface="Times New Roman" charset="0"/>
                <a:cs typeface="Times New Roman" charset="0"/>
              </a:rPr>
              <a:t>=.71</a:t>
            </a:r>
            <a:endParaRPr lang="en-US" sz="3400" dirty="0">
              <a:solidFill>
                <a:srgbClr val="530615"/>
              </a:solidFill>
              <a:latin typeface="Times New Roman" charset="0"/>
              <a:ea typeface="Times New Roman" charset="0"/>
              <a:cs typeface="Times New Roman" charset="0"/>
            </a:endParaRPr>
          </a:p>
          <a:p>
            <a:r>
              <a:rPr lang="en-US" sz="3400" b="1" dirty="0">
                <a:latin typeface="Times New Roman" charset="0"/>
                <a:ea typeface="Times New Roman" charset="0"/>
                <a:cs typeface="Times New Roman" charset="0"/>
              </a:rPr>
              <a:t>Health Care Visits </a:t>
            </a:r>
          </a:p>
          <a:p>
            <a:pPr lvl="1"/>
            <a:r>
              <a:rPr lang="en-US" sz="3400" dirty="0">
                <a:latin typeface="Times New Roman" charset="0"/>
                <a:ea typeface="Times New Roman" charset="0"/>
                <a:cs typeface="Times New Roman" charset="0"/>
              </a:rPr>
              <a:t>Outcome variable measured by a single item</a:t>
            </a:r>
          </a:p>
          <a:p>
            <a:pPr lvl="2"/>
            <a:r>
              <a:rPr lang="en-US" sz="3400" dirty="0">
                <a:latin typeface="Times New Roman" charset="0"/>
                <a:ea typeface="Times New Roman" charset="0"/>
                <a:cs typeface="Times New Roman" charset="0"/>
              </a:rPr>
              <a:t>Measured by asking over a 12-month period</a:t>
            </a:r>
          </a:p>
          <a:p>
            <a:pPr lvl="2"/>
            <a:r>
              <a:rPr lang="en-US" sz="3400" dirty="0">
                <a:latin typeface="Times New Roman" charset="0"/>
                <a:ea typeface="Times New Roman" charset="0"/>
                <a:cs typeface="Times New Roman" charset="0"/>
              </a:rPr>
              <a:t>How many times have you seen a doctor or other health care professional about your health at a doctor’s office, a clinic, hospital emergency room, at home or some other place</a:t>
            </a:r>
          </a:p>
          <a:p>
            <a:r>
              <a:rPr lang="en-US" sz="3400" b="1" dirty="0">
                <a:latin typeface="Times New Roman" charset="0"/>
                <a:ea typeface="Times New Roman" charset="0"/>
                <a:cs typeface="Times New Roman" charset="0"/>
              </a:rPr>
              <a:t>Veteran Status</a:t>
            </a:r>
          </a:p>
          <a:p>
            <a:pPr lvl="1"/>
            <a:r>
              <a:rPr lang="en-US" sz="3400" dirty="0">
                <a:latin typeface="Times New Roman" charset="0"/>
                <a:ea typeface="Times New Roman" charset="0"/>
                <a:cs typeface="Times New Roman" charset="0"/>
              </a:rPr>
              <a:t>A single item was used to assess moderation</a:t>
            </a:r>
          </a:p>
          <a:p>
            <a:pPr lvl="2"/>
            <a:r>
              <a:rPr lang="en-US" sz="3400" dirty="0">
                <a:latin typeface="Times New Roman" charset="0"/>
                <a:ea typeface="Times New Roman" charset="0"/>
                <a:cs typeface="Times New Roman" charset="0"/>
              </a:rPr>
              <a:t>“Have you ever served in the active military of the United States?” </a:t>
            </a:r>
          </a:p>
          <a:p>
            <a:endParaRPr lang="en-US" dirty="0">
              <a:latin typeface="Times New Roman" charset="0"/>
              <a:ea typeface="Times New Roman" charset="0"/>
              <a:cs typeface="Times New Roman" charset="0"/>
            </a:endParaRPr>
          </a:p>
        </p:txBody>
      </p:sp>
      <p:sp>
        <p:nvSpPr>
          <p:cNvPr id="5" name="Rectangle 4"/>
          <p:cNvSpPr/>
          <p:nvPr/>
        </p:nvSpPr>
        <p:spPr>
          <a:xfrm>
            <a:off x="-81643" y="5376447"/>
            <a:ext cx="6296850" cy="677108"/>
          </a:xfrm>
          <a:prstGeom prst="rect">
            <a:avLst/>
          </a:prstGeom>
        </p:spPr>
        <p:txBody>
          <a:bodyPr wrap="square">
            <a:spAutoFit/>
          </a:bodyPr>
          <a:lstStyle/>
          <a:p>
            <a:r>
              <a:rPr lang="en-US" sz="1000" dirty="0">
                <a:latin typeface="Times New Roman" charset="0"/>
                <a:ea typeface="Times New Roman" charset="0"/>
                <a:cs typeface="Times New Roman" charset="0"/>
              </a:rPr>
              <a:t>Zigmond &amp; Snaith, 1983</a:t>
            </a:r>
            <a:r>
              <a:rPr lang="en-US" sz="1000" dirty="0">
                <a:solidFill>
                  <a:srgbClr val="000000"/>
                </a:solidFill>
                <a:latin typeface="Times New Roman" charset="0"/>
                <a:ea typeface="ＭＳ 明朝" charset="-128"/>
              </a:rPr>
              <a:t>; Cohen et al., 1994 </a:t>
            </a:r>
          </a:p>
          <a:p>
            <a:endParaRPr lang="en-US" sz="1400" dirty="0">
              <a:solidFill>
                <a:srgbClr val="000000"/>
              </a:solidFill>
              <a:latin typeface="Times New Roman" charset="0"/>
              <a:ea typeface="ＭＳ 明朝" charset="-128"/>
            </a:endParaRPr>
          </a:p>
          <a:p>
            <a:r>
              <a:rPr lang="en-US" sz="1400" dirty="0">
                <a:solidFill>
                  <a:srgbClr val="000000"/>
                </a:solidFill>
                <a:latin typeface="Times New Roman" charset="0"/>
                <a:ea typeface="ＭＳ 明朝" charset="-128"/>
              </a:rPr>
              <a:t> </a:t>
            </a:r>
            <a:endParaRPr lang="en-US" sz="1400" i="1" dirty="0">
              <a:solidFill>
                <a:prstClr val="black"/>
              </a:solidFill>
              <a:latin typeface="Times New Roman" charset="0"/>
              <a:ea typeface="Times New Roman" charset="0"/>
              <a:cs typeface="Times New Roman"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420" y="0"/>
            <a:ext cx="177571" cy="68137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1378"/>
          </a:xfrm>
          <a:prstGeom prst="rect">
            <a:avLst/>
          </a:prstGeom>
        </p:spPr>
      </p:pic>
      <p:sp>
        <p:nvSpPr>
          <p:cNvPr id="2" name="Title 1"/>
          <p:cNvSpPr>
            <a:spLocks noGrp="1"/>
          </p:cNvSpPr>
          <p:nvPr>
            <p:ph type="title"/>
          </p:nvPr>
        </p:nvSpPr>
        <p:spPr>
          <a:xfrm>
            <a:off x="0" y="0"/>
            <a:ext cx="9144000" cy="663040"/>
          </a:xfrm>
          <a:noFill/>
          <a:ln>
            <a:noFill/>
          </a:ln>
        </p:spPr>
        <p:txBody>
          <a:bodyPr>
            <a:noAutofit/>
          </a:bodyPr>
          <a:lstStyle/>
          <a:p>
            <a:r>
              <a:rPr lang="en-US" sz="4500" dirty="0">
                <a:solidFill>
                  <a:schemeClr val="bg1"/>
                </a:solidFill>
                <a:latin typeface="Times New Roman" charset="0"/>
                <a:ea typeface="Times New Roman" charset="0"/>
                <a:cs typeface="Times New Roman" charset="0"/>
              </a:rPr>
              <a:t>Measures</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pic>
        <p:nvPicPr>
          <p:cNvPr id="9" name="Picture 8" descr="A picture containing clipart&#10;&#10;Description automatically generated">
            <a:extLst>
              <a:ext uri="{FF2B5EF4-FFF2-40B4-BE49-F238E27FC236}">
                <a16:creationId xmlns:a16="http://schemas.microsoft.com/office/drawing/2014/main" id="{7A997342-1AF2-4C68-909D-D06A71ABEF69}"/>
              </a:ext>
            </a:extLst>
          </p:cNvPr>
          <p:cNvPicPr>
            <a:picLocks noChangeAspect="1"/>
          </p:cNvPicPr>
          <p:nvPr/>
        </p:nvPicPr>
        <p:blipFill>
          <a:blip r:embed="rId6"/>
          <a:stretch>
            <a:fillRect/>
          </a:stretch>
        </p:blipFill>
        <p:spPr>
          <a:xfrm>
            <a:off x="0" y="1987"/>
            <a:ext cx="487241" cy="679392"/>
          </a:xfrm>
          <a:prstGeom prst="rect">
            <a:avLst/>
          </a:prstGeom>
        </p:spPr>
      </p:pic>
    </p:spTree>
    <p:extLst>
      <p:ext uri="{BB962C8B-B14F-4D97-AF65-F5344CB8AC3E}">
        <p14:creationId xmlns:p14="http://schemas.microsoft.com/office/powerpoint/2010/main" val="198104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67409"/>
          </a:xfrm>
        </p:spPr>
        <p:txBody>
          <a:bodyPr>
            <a:normAutofit/>
          </a:bodyPr>
          <a:lstStyle/>
          <a:p>
            <a:r>
              <a:rPr lang="en-US" sz="5400" dirty="0">
                <a:solidFill>
                  <a:srgbClr val="A71B33"/>
                </a:solidFill>
                <a:latin typeface="Times New Roman" charset="0"/>
                <a:ea typeface="Times New Roman" charset="0"/>
                <a:cs typeface="Times New Roman" charset="0"/>
              </a:rPr>
              <a:t>Analytic Sample</a:t>
            </a:r>
          </a:p>
        </p:txBody>
      </p:sp>
      <p:sp>
        <p:nvSpPr>
          <p:cNvPr id="3" name="Content Placeholder 2"/>
          <p:cNvSpPr>
            <a:spLocks noGrp="1"/>
          </p:cNvSpPr>
          <p:nvPr>
            <p:ph idx="1"/>
          </p:nvPr>
        </p:nvSpPr>
        <p:spPr>
          <a:xfrm>
            <a:off x="634775" y="967409"/>
            <a:ext cx="8509225" cy="4548020"/>
          </a:xfrm>
        </p:spPr>
        <p:txBody>
          <a:bodyPr>
            <a:normAutofit fontScale="62500" lnSpcReduction="20000"/>
          </a:bodyPr>
          <a:lstStyle/>
          <a:p>
            <a:r>
              <a:rPr lang="en-US" sz="4000" dirty="0">
                <a:latin typeface="Times New Roman" panose="02020603050405020304" pitchFamily="18" charset="0"/>
                <a:ea typeface="Times New Roman" charset="0"/>
                <a:cs typeface="Times New Roman" panose="02020603050405020304" pitchFamily="18" charset="0"/>
              </a:rPr>
              <a:t>The data used for this study originated from waves one &amp; two of the National Social Life, Health, &amp; Aging Project</a:t>
            </a:r>
          </a:p>
          <a:p>
            <a:pPr lvl="1">
              <a:spcBef>
                <a:spcPts val="100"/>
              </a:spcBef>
              <a:spcAft>
                <a:spcPts val="100"/>
              </a:spcAft>
            </a:pPr>
            <a:r>
              <a:rPr lang="en-US" sz="2900" dirty="0">
                <a:latin typeface="Times New Roman" panose="02020603050405020304" pitchFamily="18" charset="0"/>
                <a:cs typeface="Times New Roman" panose="02020603050405020304" pitchFamily="18" charset="0"/>
              </a:rPr>
              <a:t>Nationally representative longitudinal study of individuals over the age of 57</a:t>
            </a:r>
          </a:p>
          <a:p>
            <a:pPr lvl="1">
              <a:spcBef>
                <a:spcPts val="100"/>
              </a:spcBef>
              <a:spcAft>
                <a:spcPts val="100"/>
              </a:spcAft>
            </a:pPr>
            <a:r>
              <a:rPr lang="en-US" sz="2900" dirty="0">
                <a:latin typeface="Times New Roman" panose="02020603050405020304" pitchFamily="18" charset="0"/>
                <a:cs typeface="Times New Roman" panose="02020603050405020304" pitchFamily="18" charset="0"/>
              </a:rPr>
              <a:t>Original data collection occurred in a face-to-face format by researchers from the University of Chicago, who asked questions exploring social relationships, physical health, cognitive health, &amp; health behaviors of older adults  </a:t>
            </a:r>
          </a:p>
          <a:p>
            <a:r>
              <a:rPr lang="en-US" sz="4000" dirty="0">
                <a:latin typeface="Times New Roman" panose="02020603050405020304" pitchFamily="18" charset="0"/>
                <a:cs typeface="Times New Roman" panose="02020603050405020304" pitchFamily="18" charset="0"/>
              </a:rPr>
              <a:t>Participants among the analytic sample</a:t>
            </a:r>
          </a:p>
          <a:p>
            <a:pPr lvl="1"/>
            <a:r>
              <a:rPr lang="en-US" sz="2900" dirty="0">
                <a:latin typeface="Times New Roman" panose="02020603050405020304" pitchFamily="18" charset="0"/>
                <a:cs typeface="Times New Roman" panose="02020603050405020304" pitchFamily="18" charset="0"/>
              </a:rPr>
              <a:t>Time 1=1,194 &amp; Time 2=809</a:t>
            </a:r>
          </a:p>
          <a:p>
            <a:pPr lvl="1"/>
            <a:r>
              <a:rPr lang="en-US" sz="2900" dirty="0">
                <a:latin typeface="Times New Roman" panose="02020603050405020304" pitchFamily="18" charset="0"/>
                <a:cs typeface="Times New Roman" panose="02020603050405020304" pitchFamily="18" charset="0"/>
              </a:rPr>
              <a:t>35.1% identified as having prior military service</a:t>
            </a:r>
          </a:p>
          <a:p>
            <a:pPr lvl="1"/>
            <a:r>
              <a:rPr lang="en-US" sz="2900" dirty="0">
                <a:latin typeface="Times New Roman" panose="02020603050405020304" pitchFamily="18" charset="0"/>
                <a:cs typeface="Times New Roman" panose="02020603050405020304" pitchFamily="18" charset="0"/>
              </a:rPr>
              <a:t>56% of the sample was male</a:t>
            </a:r>
          </a:p>
          <a:p>
            <a:pPr lvl="1"/>
            <a:r>
              <a:rPr lang="en-US" sz="2900" dirty="0">
                <a:latin typeface="Times New Roman" panose="02020603050405020304" pitchFamily="18" charset="0"/>
                <a:cs typeface="Times New Roman" panose="02020603050405020304" pitchFamily="18" charset="0"/>
              </a:rPr>
              <a:t>Majority identified as White (78.7%)</a:t>
            </a:r>
          </a:p>
          <a:p>
            <a:pPr lvl="1"/>
            <a:r>
              <a:rPr lang="en-US" sz="2900" dirty="0">
                <a:latin typeface="Times New Roman" panose="02020603050405020304" pitchFamily="18" charset="0"/>
                <a:cs typeface="Times New Roman" panose="02020603050405020304" pitchFamily="18" charset="0"/>
              </a:rPr>
              <a:t>59.6% were between the ages of </a:t>
            </a:r>
            <a:r>
              <a:rPr lang="en-US" sz="2900" i="1" dirty="0">
                <a:latin typeface="Times New Roman" panose="02020603050405020304" pitchFamily="18" charset="0"/>
                <a:cs typeface="Times New Roman" panose="02020603050405020304" pitchFamily="18" charset="0"/>
              </a:rPr>
              <a:t>65-74</a:t>
            </a:r>
            <a:endParaRPr lang="en-US" sz="2900" dirty="0">
              <a:latin typeface="Times New Roman" panose="02020603050405020304" pitchFamily="18" charset="0"/>
              <a:cs typeface="Times New Roman" panose="02020603050405020304" pitchFamily="18" charset="0"/>
            </a:endParaRPr>
          </a:p>
          <a:p>
            <a:pPr lvl="1"/>
            <a:r>
              <a:rPr lang="en-US" sz="2900" dirty="0">
                <a:latin typeface="Times New Roman" panose="02020603050405020304" pitchFamily="18" charset="0"/>
                <a:cs typeface="Times New Roman" panose="02020603050405020304" pitchFamily="18" charset="0"/>
              </a:rPr>
              <a:t>40.4% were between the ages </a:t>
            </a:r>
            <a:r>
              <a:rPr lang="en-US" sz="2900" i="1" dirty="0">
                <a:latin typeface="Times New Roman" panose="02020603050405020304" pitchFamily="18" charset="0"/>
                <a:cs typeface="Times New Roman" panose="02020603050405020304" pitchFamily="18" charset="0"/>
              </a:rPr>
              <a:t>75-85</a:t>
            </a:r>
          </a:p>
          <a:p>
            <a:pPr lvl="1"/>
            <a:r>
              <a:rPr lang="en-US" sz="2900" dirty="0">
                <a:latin typeface="Times New Roman" panose="02020603050405020304" pitchFamily="18" charset="0"/>
                <a:cs typeface="Times New Roman" panose="02020603050405020304" pitchFamily="18" charset="0"/>
              </a:rPr>
              <a:t>60.2% married</a:t>
            </a:r>
          </a:p>
          <a:p>
            <a:pPr lvl="1"/>
            <a:r>
              <a:rPr lang="en-US" sz="2900" dirty="0">
                <a:latin typeface="Times New Roman" panose="02020603050405020304" pitchFamily="18" charset="0"/>
                <a:ea typeface="Times New Roman" charset="0"/>
                <a:cs typeface="Times New Roman" panose="02020603050405020304" pitchFamily="18" charset="0"/>
              </a:rPr>
              <a:t>82.0% had a High School Diploma or higher education</a:t>
            </a:r>
            <a:endParaRPr lang="en-US" sz="1100" dirty="0">
              <a:latin typeface="Times New Roman" charset="0"/>
              <a:ea typeface="Times New Roman" charset="0"/>
              <a:cs typeface="Times New Roman"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34771" cy="138941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1904246" y="3175983"/>
            <a:ext cx="4443268" cy="634772"/>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
        <p:nvSpPr>
          <p:cNvPr id="8" name="Rectangle 7">
            <a:extLst>
              <a:ext uri="{FF2B5EF4-FFF2-40B4-BE49-F238E27FC236}">
                <a16:creationId xmlns:a16="http://schemas.microsoft.com/office/drawing/2014/main" id="{6755BF22-D4D5-41F9-A93C-F532AA667C14}"/>
              </a:ext>
            </a:extLst>
          </p:cNvPr>
          <p:cNvSpPr/>
          <p:nvPr/>
        </p:nvSpPr>
        <p:spPr>
          <a:xfrm>
            <a:off x="555171" y="5376447"/>
            <a:ext cx="6296850" cy="830997"/>
          </a:xfrm>
          <a:prstGeom prst="rect">
            <a:avLst/>
          </a:prstGeom>
        </p:spPr>
        <p:txBody>
          <a:bodyPr wrap="square">
            <a:spAutoFit/>
          </a:bodyPr>
          <a:lstStyle/>
          <a:p>
            <a:r>
              <a:rPr lang="en-US" sz="1000" dirty="0">
                <a:solidFill>
                  <a:srgbClr val="000000"/>
                </a:solidFill>
                <a:latin typeface="Times New Roman" charset="0"/>
                <a:ea typeface="ＭＳ 明朝" charset="-128"/>
              </a:rPr>
              <a:t>Waite et al., 2010-2011; </a:t>
            </a:r>
          </a:p>
          <a:p>
            <a:r>
              <a:rPr lang="en-US" sz="1000" dirty="0">
                <a:solidFill>
                  <a:srgbClr val="000000"/>
                </a:solidFill>
                <a:latin typeface="Times New Roman" charset="0"/>
                <a:ea typeface="ＭＳ 明朝" charset="-128"/>
              </a:rPr>
              <a:t>Waite, </a:t>
            </a:r>
            <a:r>
              <a:rPr lang="en-US" sz="1000" dirty="0" err="1">
                <a:solidFill>
                  <a:srgbClr val="000000"/>
                </a:solidFill>
                <a:latin typeface="Times New Roman" charset="0"/>
                <a:ea typeface="ＭＳ 明朝" charset="-128"/>
              </a:rPr>
              <a:t>Laumann</a:t>
            </a:r>
            <a:r>
              <a:rPr lang="en-US" sz="1000" dirty="0">
                <a:solidFill>
                  <a:srgbClr val="000000"/>
                </a:solidFill>
                <a:latin typeface="Times New Roman" charset="0"/>
                <a:ea typeface="ＭＳ 明朝" charset="-128"/>
              </a:rPr>
              <a:t>, Levinson, Lindau, and </a:t>
            </a:r>
            <a:r>
              <a:rPr lang="en-US" sz="1000" dirty="0" err="1">
                <a:solidFill>
                  <a:srgbClr val="000000"/>
                </a:solidFill>
                <a:latin typeface="Times New Roman" charset="0"/>
                <a:ea typeface="ＭＳ 明朝" charset="-128"/>
              </a:rPr>
              <a:t>O’Muircheartaigh</a:t>
            </a:r>
            <a:r>
              <a:rPr lang="en-US" sz="1000" dirty="0">
                <a:solidFill>
                  <a:srgbClr val="000000"/>
                </a:solidFill>
                <a:latin typeface="Times New Roman" charset="0"/>
                <a:ea typeface="ＭＳ 明朝" charset="-128"/>
              </a:rPr>
              <a:t>, 2005-2006 </a:t>
            </a:r>
          </a:p>
          <a:p>
            <a:endParaRPr lang="en-US" sz="1400" dirty="0">
              <a:solidFill>
                <a:srgbClr val="000000"/>
              </a:solidFill>
              <a:latin typeface="Times New Roman" charset="0"/>
              <a:ea typeface="ＭＳ 明朝" charset="-128"/>
            </a:endParaRPr>
          </a:p>
          <a:p>
            <a:r>
              <a:rPr lang="en-US" sz="1400" dirty="0">
                <a:solidFill>
                  <a:srgbClr val="000000"/>
                </a:solidFill>
                <a:latin typeface="Times New Roman" charset="0"/>
                <a:ea typeface="ＭＳ 明朝" charset="-128"/>
              </a:rPr>
              <a:t> </a:t>
            </a:r>
            <a:endParaRPr lang="en-US" sz="1400" i="1" dirty="0">
              <a:solidFill>
                <a:prstClr val="black"/>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299804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420" y="0"/>
            <a:ext cx="177571" cy="6813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117"/>
            <a:ext cx="9144000" cy="683495"/>
          </a:xfrm>
          <a:prstGeom prst="rect">
            <a:avLst/>
          </a:prstGeom>
        </p:spPr>
      </p:pic>
      <p:sp>
        <p:nvSpPr>
          <p:cNvPr id="2" name="Title 1"/>
          <p:cNvSpPr>
            <a:spLocks noGrp="1"/>
          </p:cNvSpPr>
          <p:nvPr>
            <p:ph type="title"/>
          </p:nvPr>
        </p:nvSpPr>
        <p:spPr>
          <a:xfrm>
            <a:off x="0" y="-38955"/>
            <a:ext cx="9144000" cy="757169"/>
          </a:xfrm>
          <a:noFill/>
          <a:ln>
            <a:noFill/>
          </a:ln>
        </p:spPr>
        <p:txBody>
          <a:bodyPr>
            <a:noAutofit/>
          </a:bodyPr>
          <a:lstStyle/>
          <a:p>
            <a:r>
              <a:rPr lang="en-US" sz="3600" dirty="0">
                <a:solidFill>
                  <a:schemeClr val="bg1"/>
                </a:solidFill>
                <a:latin typeface="Times New Roman" charset="0"/>
                <a:ea typeface="Times New Roman" charset="0"/>
                <a:cs typeface="Times New Roman" charset="0"/>
              </a:rPr>
              <a:t>Analysis</a:t>
            </a:r>
            <a:endParaRPr lang="en-US" sz="4500" dirty="0">
              <a:solidFill>
                <a:schemeClr val="bg1"/>
              </a:solidFill>
              <a:latin typeface="Times New Roman" charset="0"/>
              <a:ea typeface="Times New Roman" charset="0"/>
              <a:cs typeface="Times New Roman" charset="0"/>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sp>
        <p:nvSpPr>
          <p:cNvPr id="8" name="Content Placeholder 7">
            <a:extLst>
              <a:ext uri="{FF2B5EF4-FFF2-40B4-BE49-F238E27FC236}">
                <a16:creationId xmlns:a16="http://schemas.microsoft.com/office/drawing/2014/main" id="{7EFAF1A4-B0F6-4E04-B2F0-6AB527FFA543}"/>
              </a:ext>
            </a:extLst>
          </p:cNvPr>
          <p:cNvSpPr>
            <a:spLocks noGrp="1"/>
          </p:cNvSpPr>
          <p:nvPr>
            <p:ph idx="1"/>
          </p:nvPr>
        </p:nvSpPr>
        <p:spPr>
          <a:xfrm>
            <a:off x="-80010" y="857250"/>
            <a:ext cx="9315450" cy="4648200"/>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A series of path models were fitted in AMOS 26 using full information maximum likelihood</a:t>
            </a:r>
          </a:p>
          <a:p>
            <a:pPr lvl="1"/>
            <a:r>
              <a:rPr lang="en-US" dirty="0">
                <a:latin typeface="Times New Roman" panose="02020603050405020304" pitchFamily="18" charset="0"/>
                <a:cs typeface="Times New Roman" panose="02020603050405020304" pitchFamily="18" charset="0"/>
              </a:rPr>
              <a:t>Control variables included: age, gender, education level, physical functioning level, relationship status, ethnicity</a:t>
            </a:r>
          </a:p>
          <a:p>
            <a:r>
              <a:rPr lang="en-US" dirty="0">
                <a:latin typeface="Times New Roman" panose="02020603050405020304" pitchFamily="18" charset="0"/>
                <a:cs typeface="Times New Roman" panose="02020603050405020304" pitchFamily="18" charset="0"/>
              </a:rPr>
              <a:t>Several fit indices were used: </a:t>
            </a:r>
          </a:p>
          <a:p>
            <a:pPr lvl="1"/>
            <a:r>
              <a:rPr lang="en-US" dirty="0">
                <a:latin typeface="Times New Roman" panose="02020603050405020304" pitchFamily="18" charset="0"/>
                <a:cs typeface="Times New Roman" panose="02020603050405020304" pitchFamily="18" charset="0"/>
                <a:sym typeface="Symbol" panose="05050102010706020507" pitchFamily="18" charset="2"/>
              </a:rPr>
              <a:t>Normed Fit Index (NFI)</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Comparative Fit Index (CFI)</a:t>
            </a:r>
          </a:p>
          <a:p>
            <a:pPr lvl="1"/>
            <a:r>
              <a:rPr lang="en-US" dirty="0">
                <a:latin typeface="Times New Roman" panose="02020603050405020304" pitchFamily="18" charset="0"/>
                <a:cs typeface="Times New Roman" panose="02020603050405020304" pitchFamily="18" charset="0"/>
              </a:rPr>
              <a:t>Tucker-Lewis index (TLI)</a:t>
            </a:r>
          </a:p>
          <a:p>
            <a:pPr lvl="1"/>
            <a:r>
              <a:rPr lang="en-US" dirty="0">
                <a:latin typeface="Times New Roman" panose="02020603050405020304" pitchFamily="18" charset="0"/>
                <a:cs typeface="Times New Roman" panose="02020603050405020304" pitchFamily="18" charset="0"/>
              </a:rPr>
              <a:t>root mean error approximation (RMSEA)</a:t>
            </a:r>
          </a:p>
          <a:p>
            <a:pPr lvl="1"/>
            <a:r>
              <a:rPr lang="en-US" dirty="0">
                <a:latin typeface="Times New Roman" panose="02020603050405020304" pitchFamily="18" charset="0"/>
                <a:cs typeface="Times New Roman" panose="02020603050405020304" pitchFamily="18" charset="0"/>
              </a:rPr>
              <a:t>In general, NFI, CFI, and TLI between .90 &amp; .95 indicate adequate fit &amp; above .95 indicate good fit, &amp; </a:t>
            </a:r>
            <a:r>
              <a:rPr lang="en-US" dirty="0" err="1">
                <a:latin typeface="Times New Roman" panose="02020603050405020304" pitchFamily="18" charset="0"/>
                <a:cs typeface="Times New Roman" panose="02020603050405020304" pitchFamily="18" charset="0"/>
              </a:rPr>
              <a:t>rmsea</a:t>
            </a:r>
            <a:r>
              <a:rPr lang="en-US" dirty="0">
                <a:latin typeface="Times New Roman" panose="02020603050405020304" pitchFamily="18" charset="0"/>
                <a:cs typeface="Times New Roman" panose="02020603050405020304" pitchFamily="18" charset="0"/>
              </a:rPr>
              <a:t> values below .05 indicate good fit, with values between .05 to .08 indicating adequate fit</a:t>
            </a:r>
          </a:p>
          <a:p>
            <a:r>
              <a:rPr lang="en-US" dirty="0">
                <a:latin typeface="Times New Roman" panose="02020603050405020304" pitchFamily="18" charset="0"/>
                <a:cs typeface="Times New Roman" panose="02020603050405020304" pitchFamily="18" charset="0"/>
              </a:rPr>
              <a:t>Following examination of model fit the Sobel test was used to examine indirect effects</a:t>
            </a:r>
          </a:p>
          <a:p>
            <a:pPr lvl="1"/>
            <a:r>
              <a:rPr lang="en-US" dirty="0">
                <a:latin typeface="Times New Roman" panose="02020603050405020304" pitchFamily="18" charset="0"/>
                <a:cs typeface="Times New Roman" panose="02020603050405020304" pitchFamily="18" charset="0"/>
              </a:rPr>
              <a:t>This test can be used to examine the significance of mediation among normally distributed samples with normality being examined with skew &amp; kurtosis values (which were deemed to be in an acceptable range for this study)</a:t>
            </a:r>
          </a:p>
        </p:txBody>
      </p:sp>
      <p:sp>
        <p:nvSpPr>
          <p:cNvPr id="11" name="Rectangle 10">
            <a:extLst>
              <a:ext uri="{FF2B5EF4-FFF2-40B4-BE49-F238E27FC236}">
                <a16:creationId xmlns:a16="http://schemas.microsoft.com/office/drawing/2014/main" id="{73C93927-769E-4CCE-936A-17013435C51C}"/>
              </a:ext>
            </a:extLst>
          </p:cNvPr>
          <p:cNvSpPr/>
          <p:nvPr/>
        </p:nvSpPr>
        <p:spPr>
          <a:xfrm>
            <a:off x="-5991" y="5271957"/>
            <a:ext cx="6296850" cy="830997"/>
          </a:xfrm>
          <a:prstGeom prst="rect">
            <a:avLst/>
          </a:prstGeom>
        </p:spPr>
        <p:txBody>
          <a:bodyPr wrap="square">
            <a:spAutoFit/>
          </a:bodyPr>
          <a:lstStyle/>
          <a:p>
            <a:r>
              <a:rPr lang="en-US" sz="1000" dirty="0">
                <a:latin typeface="Times New Roman" panose="02020603050405020304" pitchFamily="18" charset="0"/>
                <a:cs typeface="Times New Roman" panose="02020603050405020304" pitchFamily="18" charset="0"/>
              </a:rPr>
              <a:t>Browne &amp; </a:t>
            </a:r>
            <a:r>
              <a:rPr lang="en-US" sz="1000" dirty="0" err="1">
                <a:latin typeface="Times New Roman" panose="02020603050405020304" pitchFamily="18" charset="0"/>
                <a:cs typeface="Times New Roman" panose="02020603050405020304" pitchFamily="18" charset="0"/>
              </a:rPr>
              <a:t>Cudeck</a:t>
            </a:r>
            <a:r>
              <a:rPr lang="en-US" sz="1000" dirty="0">
                <a:latin typeface="Times New Roman" panose="02020603050405020304" pitchFamily="18" charset="0"/>
                <a:cs typeface="Times New Roman" panose="02020603050405020304" pitchFamily="18" charset="0"/>
              </a:rPr>
              <a:t>, 1993;</a:t>
            </a:r>
            <a:endParaRPr lang="en-US" sz="1000" dirty="0">
              <a:solidFill>
                <a:srgbClr val="000000"/>
              </a:solidFill>
              <a:latin typeface="Times New Roman" panose="02020603050405020304" pitchFamily="18" charset="0"/>
              <a:ea typeface="ＭＳ 明朝" charset="-128"/>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Sobel, 1982; Curran et al., 1996</a:t>
            </a:r>
            <a:endParaRPr lang="en-US" sz="1000" dirty="0">
              <a:solidFill>
                <a:srgbClr val="000000"/>
              </a:solidFill>
              <a:latin typeface="Times New Roman" panose="02020603050405020304" pitchFamily="18" charset="0"/>
              <a:ea typeface="ＭＳ 明朝" charset="-128"/>
              <a:cs typeface="Times New Roman" panose="02020603050405020304" pitchFamily="18" charset="0"/>
            </a:endParaRPr>
          </a:p>
          <a:p>
            <a:endParaRPr lang="en-US" sz="1400" dirty="0">
              <a:solidFill>
                <a:srgbClr val="000000"/>
              </a:solidFill>
              <a:latin typeface="Times New Roman" charset="0"/>
              <a:ea typeface="ＭＳ 明朝" charset="-128"/>
            </a:endParaRPr>
          </a:p>
          <a:p>
            <a:r>
              <a:rPr lang="en-US" sz="1400" dirty="0">
                <a:solidFill>
                  <a:srgbClr val="000000"/>
                </a:solidFill>
                <a:latin typeface="Times New Roman" charset="0"/>
                <a:ea typeface="ＭＳ 明朝" charset="-128"/>
              </a:rPr>
              <a:t> </a:t>
            </a:r>
            <a:endParaRPr lang="en-US" sz="1400" i="1" dirty="0">
              <a:solidFill>
                <a:prstClr val="black"/>
              </a:solidFill>
              <a:latin typeface="Times New Roman" charset="0"/>
              <a:ea typeface="Times New Roman" charset="0"/>
              <a:cs typeface="Times New Roman" charset="0"/>
            </a:endParaRPr>
          </a:p>
        </p:txBody>
      </p:sp>
      <p:pic>
        <p:nvPicPr>
          <p:cNvPr id="10" name="Picture 9" descr="A picture containing clipart&#10;&#10;Description automatically generated">
            <a:extLst>
              <a:ext uri="{FF2B5EF4-FFF2-40B4-BE49-F238E27FC236}">
                <a16:creationId xmlns:a16="http://schemas.microsoft.com/office/drawing/2014/main" id="{5215F829-4621-4884-8587-ADC4FEF16C40}"/>
              </a:ext>
            </a:extLst>
          </p:cNvPr>
          <p:cNvPicPr>
            <a:picLocks noChangeAspect="1"/>
          </p:cNvPicPr>
          <p:nvPr/>
        </p:nvPicPr>
        <p:blipFill>
          <a:blip r:embed="rId6"/>
          <a:stretch>
            <a:fillRect/>
          </a:stretch>
        </p:blipFill>
        <p:spPr>
          <a:xfrm>
            <a:off x="0" y="1987"/>
            <a:ext cx="487241" cy="679392"/>
          </a:xfrm>
          <a:prstGeom prst="rect">
            <a:avLst/>
          </a:prstGeom>
        </p:spPr>
      </p:pic>
    </p:spTree>
    <p:extLst>
      <p:ext uri="{BB962C8B-B14F-4D97-AF65-F5344CB8AC3E}">
        <p14:creationId xmlns:p14="http://schemas.microsoft.com/office/powerpoint/2010/main" val="288340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ontent Placeholder 43"/>
          <p:cNvSpPr>
            <a:spLocks noGrp="1"/>
          </p:cNvSpPr>
          <p:nvPr>
            <p:ph idx="1"/>
          </p:nvPr>
        </p:nvSpPr>
        <p:spPr>
          <a:xfrm>
            <a:off x="4990838" y="796496"/>
            <a:ext cx="4236982" cy="4681322"/>
          </a:xfrm>
        </p:spPr>
        <p:txBody>
          <a:bodyPr>
            <a:noAutofit/>
          </a:bodyPr>
          <a:lstStyle/>
          <a:p>
            <a:pPr marL="0" indent="0">
              <a:spcBef>
                <a:spcPts val="0"/>
              </a:spcBef>
              <a:buNone/>
            </a:pPr>
            <a:r>
              <a:rPr lang="en-US" sz="2000" b="1" dirty="0">
                <a:latin typeface="Times New Roman" charset="0"/>
                <a:ea typeface="Times New Roman" charset="0"/>
                <a:cs typeface="Times New Roman" charset="0"/>
              </a:rPr>
              <a:t>H1: </a:t>
            </a:r>
            <a:r>
              <a:rPr lang="en-US" sz="2000" dirty="0">
                <a:latin typeface="Times New Roman" charset="0"/>
                <a:ea typeface="Times New Roman" charset="0"/>
                <a:cs typeface="Times New Roman" charset="0"/>
              </a:rPr>
              <a:t>results indicated good fit &amp; after accounting for time 1 reports of study variables, social leisure participation was significantly related to decreased psychological adversity, &amp;, in turn psychological adversity was significantly related to health care visits</a:t>
            </a:r>
          </a:p>
          <a:p>
            <a:pPr marL="0" indent="0">
              <a:spcBef>
                <a:spcPts val="0"/>
              </a:spcBef>
              <a:buNone/>
            </a:pPr>
            <a:r>
              <a:rPr lang="en-US" sz="2000" dirty="0">
                <a:latin typeface="Times New Roman" charset="0"/>
                <a:ea typeface="Times New Roman" charset="0"/>
                <a:cs typeface="Times New Roman" charset="0"/>
              </a:rPr>
              <a:t> </a:t>
            </a:r>
          </a:p>
          <a:p>
            <a:pPr marL="0" indent="0">
              <a:spcBef>
                <a:spcPts val="0"/>
              </a:spcBef>
              <a:buNone/>
            </a:pPr>
            <a:r>
              <a:rPr lang="en-US" sz="2000" b="1" dirty="0">
                <a:latin typeface="Times New Roman" charset="0"/>
                <a:ea typeface="Times New Roman" charset="0"/>
                <a:cs typeface="Times New Roman" charset="0"/>
              </a:rPr>
              <a:t>H2:</a:t>
            </a:r>
            <a:r>
              <a:rPr lang="en-US" sz="2000" dirty="0">
                <a:latin typeface="Times New Roman" charset="0"/>
                <a:ea typeface="Times New Roman" charset="0"/>
                <a:cs typeface="Times New Roman" charset="0"/>
              </a:rPr>
              <a:t> constrained &amp; unconstrained path models were examined with an AMOS plugin using chi-square results to determine measurement invariance &amp; results indicated there was no group moderation based on veteran status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420" y="0"/>
            <a:ext cx="177571" cy="68137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733"/>
            <a:ext cx="9144000" cy="688111"/>
          </a:xfrm>
          <a:prstGeom prst="rect">
            <a:avLst/>
          </a:prstGeom>
        </p:spPr>
      </p:pic>
      <p:sp>
        <p:nvSpPr>
          <p:cNvPr id="2" name="Title 1"/>
          <p:cNvSpPr>
            <a:spLocks noGrp="1"/>
          </p:cNvSpPr>
          <p:nvPr>
            <p:ph type="title"/>
          </p:nvPr>
        </p:nvSpPr>
        <p:spPr>
          <a:xfrm>
            <a:off x="-1" y="-57154"/>
            <a:ext cx="9128807" cy="770616"/>
          </a:xfrm>
          <a:noFill/>
          <a:ln>
            <a:noFill/>
          </a:ln>
        </p:spPr>
        <p:txBody>
          <a:bodyPr>
            <a:noAutofit/>
          </a:bodyPr>
          <a:lstStyle/>
          <a:p>
            <a:r>
              <a:rPr lang="en-US" sz="3600" dirty="0">
                <a:solidFill>
                  <a:schemeClr val="bg1"/>
                </a:solidFill>
                <a:latin typeface="Times New Roman" charset="0"/>
                <a:ea typeface="Times New Roman" charset="0"/>
                <a:cs typeface="Times New Roman" charset="0"/>
              </a:rPr>
              <a:t>Results </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39519" y="5376447"/>
            <a:ext cx="1292938" cy="311009"/>
          </a:xfrm>
          <a:prstGeom prst="rect">
            <a:avLst/>
          </a:prstGeom>
        </p:spPr>
      </p:pic>
      <p:pic>
        <p:nvPicPr>
          <p:cNvPr id="8" name="Picture 7" descr="A picture containing clipart&#10;&#10;Description automatically generated">
            <a:extLst>
              <a:ext uri="{FF2B5EF4-FFF2-40B4-BE49-F238E27FC236}">
                <a16:creationId xmlns:a16="http://schemas.microsoft.com/office/drawing/2014/main" id="{571FF7E1-2FF0-43B9-889C-A2261FDFFA10}"/>
              </a:ext>
            </a:extLst>
          </p:cNvPr>
          <p:cNvPicPr>
            <a:picLocks noChangeAspect="1"/>
          </p:cNvPicPr>
          <p:nvPr/>
        </p:nvPicPr>
        <p:blipFill>
          <a:blip r:embed="rId6"/>
          <a:stretch>
            <a:fillRect/>
          </a:stretch>
        </p:blipFill>
        <p:spPr>
          <a:xfrm>
            <a:off x="0" y="1987"/>
            <a:ext cx="487241" cy="679392"/>
          </a:xfrm>
          <a:prstGeom prst="rect">
            <a:avLst/>
          </a:prstGeom>
        </p:spPr>
      </p:pic>
      <p:pic>
        <p:nvPicPr>
          <p:cNvPr id="5" name="Picture 4" descr="A picture containing text, map&#10;&#10;Description automatically generated">
            <a:extLst>
              <a:ext uri="{FF2B5EF4-FFF2-40B4-BE49-F238E27FC236}">
                <a16:creationId xmlns:a16="http://schemas.microsoft.com/office/drawing/2014/main" id="{7AE61904-33EC-48AF-A015-21C4B68CB4D7}"/>
              </a:ext>
            </a:extLst>
          </p:cNvPr>
          <p:cNvPicPr>
            <a:picLocks noChangeAspect="1"/>
          </p:cNvPicPr>
          <p:nvPr/>
        </p:nvPicPr>
        <p:blipFill>
          <a:blip r:embed="rId7"/>
          <a:stretch>
            <a:fillRect/>
          </a:stretch>
        </p:blipFill>
        <p:spPr>
          <a:xfrm>
            <a:off x="0" y="690098"/>
            <a:ext cx="5078731" cy="3847488"/>
          </a:xfrm>
          <a:prstGeom prst="rect">
            <a:avLst/>
          </a:prstGeom>
        </p:spPr>
      </p:pic>
      <mc:AlternateContent xmlns:mc="http://schemas.openxmlformats.org/markup-compatibility/2006">
        <mc:Choice xmlns:a14="http://schemas.microsoft.com/office/drawing/2010/main" Requires="a14">
          <p:sp>
            <p:nvSpPr>
              <p:cNvPr id="6" name="Rectangle 5">
                <a:extLst>
                  <a:ext uri="{FF2B5EF4-FFF2-40B4-BE49-F238E27FC236}">
                    <a16:creationId xmlns:a16="http://schemas.microsoft.com/office/drawing/2014/main" id="{042C3D12-1854-42E1-B2B6-5090ADFD7809}"/>
                  </a:ext>
                </a:extLst>
              </p:cNvPr>
              <p:cNvSpPr/>
              <p:nvPr/>
            </p:nvSpPr>
            <p:spPr>
              <a:xfrm>
                <a:off x="0" y="4507659"/>
                <a:ext cx="5036819" cy="941668"/>
              </a:xfrm>
              <a:prstGeom prst="rect">
                <a:avLst/>
              </a:prstGeom>
            </p:spPr>
            <p:txBody>
              <a:bodyPr wrap="square">
                <a:spAutoFit/>
              </a:bodyPr>
              <a:lstStyle/>
              <a:p>
                <a:pPr algn="ctr"/>
                <a:r>
                  <a:rPr lang="en-US" dirty="0">
                    <a:latin typeface="Times New Roman" charset="0"/>
                    <a:ea typeface="Times New Roman" charset="0"/>
                    <a:cs typeface="Times New Roman" charset="0"/>
                  </a:rPr>
                  <a:t>(NFI=.94, CFI=.96, TLI=.94, </a:t>
                </a:r>
                <a:r>
                  <a:rPr lang="en-US" dirty="0" err="1">
                    <a:latin typeface="Times New Roman" charset="0"/>
                    <a:ea typeface="Times New Roman" charset="0"/>
                    <a:cs typeface="Times New Roman" charset="0"/>
                  </a:rPr>
                  <a:t>rmsea</a:t>
                </a:r>
                <a:r>
                  <a:rPr lang="en-US" dirty="0">
                    <a:latin typeface="Times New Roman" charset="0"/>
                    <a:ea typeface="Times New Roman" charset="0"/>
                    <a:cs typeface="Times New Roman" charset="0"/>
                  </a:rPr>
                  <a:t>=.03)</a:t>
                </a:r>
              </a:p>
              <a:p>
                <a:pPr algn="ctr"/>
                <a:r>
                  <a:rPr lang="en-US" dirty="0">
                    <a:latin typeface="Times New Roman" charset="0"/>
                    <a:ea typeface="Times New Roman" charset="0"/>
                    <a:cs typeface="Times New Roman" charset="0"/>
                  </a:rPr>
                  <a:t>(Sobel test: z=-2.08, p&lt;.05)</a:t>
                </a:r>
              </a:p>
              <a:p>
                <a:pPr algn="ctr"/>
                <a:r>
                  <a:rPr lang="en-US"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i="1"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baseline="30000" dirty="0">
                    <a:latin typeface="Times New Roman" panose="02020603050405020304" pitchFamily="18" charset="0"/>
                    <a:ea typeface="Times New Roman" panose="02020603050405020304" pitchFamily="18" charset="0"/>
                  </a:rPr>
                  <a:t>2</a:t>
                </a:r>
                <a:r>
                  <a:rPr lang="en-US" dirty="0">
                    <a:latin typeface="Times New Roman" panose="02020603050405020304" pitchFamily="18" charset="0"/>
                    <a:ea typeface="Times New Roman" panose="02020603050405020304" pitchFamily="18" charset="0"/>
                  </a:rPr>
                  <a:t>=</a:t>
                </a:r>
                <a:r>
                  <a:rPr lang="en-US" dirty="0">
                    <a:solidFill>
                      <a:srgbClr val="000000"/>
                    </a:solidFill>
                    <a:latin typeface="Times New Roman" panose="02020603050405020304" pitchFamily="18" charset="0"/>
                    <a:ea typeface="Times New Roman" panose="02020603050405020304" pitchFamily="18" charset="0"/>
                  </a:rPr>
                  <a:t>186.36,</a:t>
                </a:r>
                <a:r>
                  <a:rPr lang="en-US"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i="1" dirty="0">
                    <a:latin typeface="Times New Roman" panose="02020603050405020304" pitchFamily="18" charset="0"/>
                    <a:ea typeface="Times New Roman" panose="02020603050405020304" pitchFamily="18" charset="0"/>
                  </a:rPr>
                  <a:t>df</a:t>
                </a:r>
                <a:r>
                  <a:rPr lang="en-US" dirty="0">
                    <a:latin typeface="Times New Roman" panose="02020603050405020304" pitchFamily="18" charset="0"/>
                    <a:ea typeface="Times New Roman" panose="02020603050405020304" pitchFamily="18" charset="0"/>
                  </a:rPr>
                  <a:t>=96, </a:t>
                </a:r>
                <a14:m>
                  <m:oMath xmlns:m="http://schemas.openxmlformats.org/officeDocument/2006/math">
                    <m:sSubSup>
                      <m:sSubSupPr>
                        <m:ctrlPr>
                          <a:rPr lang="en-US" i="1">
                            <a:solidFill>
                              <a:srgbClr val="000000"/>
                            </a:solidFill>
                            <a:latin typeface="Cambria Math" panose="02040503050406030204" pitchFamily="18" charset="0"/>
                          </a:rPr>
                        </m:ctrlPr>
                      </m:sSubSupPr>
                      <m:e>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m:t>
                        </m:r>
                      </m:e>
                      <m:sub>
                        <m:r>
                          <m:rPr>
                            <m:sty m:val="p"/>
                          </m:rPr>
                          <a:rPr lang="en-US">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critical</m:t>
                        </m:r>
                      </m:sub>
                      <m:sup>
                        <m:r>
                          <a:rPr lang="en-US"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2</m:t>
                        </m:r>
                      </m:sup>
                    </m:sSubSup>
                  </m:oMath>
                </a14:m>
                <a:r>
                  <a:rPr lang="en-US" i="1" dirty="0">
                    <a:latin typeface="Times New Roman" panose="02020603050405020304" pitchFamily="18" charset="0"/>
                    <a:ea typeface="Times New Roman" panose="02020603050405020304" pitchFamily="18" charset="0"/>
                  </a:rPr>
                  <a:t> p</a:t>
                </a:r>
                <a:r>
                  <a:rPr lang="en-US" dirty="0">
                    <a:latin typeface="Times New Roman" panose="02020603050405020304" pitchFamily="18" charset="0"/>
                    <a:ea typeface="Times New Roman" panose="02020603050405020304" pitchFamily="18" charset="0"/>
                  </a:rPr>
                  <a:t>=1.00)</a:t>
                </a:r>
                <a:r>
                  <a:rPr lang="en-US" dirty="0">
                    <a:latin typeface="Times New Roman" charset="0"/>
                    <a:ea typeface="Times New Roman" charset="0"/>
                    <a:cs typeface="Times New Roman" charset="0"/>
                  </a:rPr>
                  <a:t> </a:t>
                </a:r>
                <a:endParaRPr lang="en-US" dirty="0"/>
              </a:p>
            </p:txBody>
          </p:sp>
        </mc:Choice>
        <mc:Fallback>
          <p:sp>
            <p:nvSpPr>
              <p:cNvPr id="6" name="Rectangle 5">
                <a:extLst>
                  <a:ext uri="{FF2B5EF4-FFF2-40B4-BE49-F238E27FC236}">
                    <a16:creationId xmlns:a16="http://schemas.microsoft.com/office/drawing/2014/main" id="{042C3D12-1854-42E1-B2B6-5090ADFD7809}"/>
                  </a:ext>
                </a:extLst>
              </p:cNvPr>
              <p:cNvSpPr>
                <a:spLocks noRot="1" noChangeAspect="1" noMove="1" noResize="1" noEditPoints="1" noAdjustHandles="1" noChangeArrowheads="1" noChangeShapeType="1" noTextEdit="1"/>
              </p:cNvSpPr>
              <p:nvPr/>
            </p:nvSpPr>
            <p:spPr>
              <a:xfrm>
                <a:off x="0" y="4507659"/>
                <a:ext cx="5036819" cy="941668"/>
              </a:xfrm>
              <a:prstGeom prst="rect">
                <a:avLst/>
              </a:prstGeom>
              <a:blipFill>
                <a:blip r:embed="rId8"/>
                <a:stretch>
                  <a:fillRect t="-3226" b="-8387"/>
                </a:stretch>
              </a:blipFill>
            </p:spPr>
            <p:txBody>
              <a:bodyPr/>
              <a:lstStyle/>
              <a:p>
                <a:r>
                  <a:rPr lang="en-US">
                    <a:noFill/>
                  </a:rPr>
                  <a:t> </a:t>
                </a:r>
              </a:p>
            </p:txBody>
          </p:sp>
        </mc:Fallback>
      </mc:AlternateContent>
      <p:sp>
        <p:nvSpPr>
          <p:cNvPr id="7" name="Rectangle 6">
            <a:extLst>
              <a:ext uri="{FF2B5EF4-FFF2-40B4-BE49-F238E27FC236}">
                <a16:creationId xmlns:a16="http://schemas.microsoft.com/office/drawing/2014/main" id="{D0641290-097A-417E-AEDA-ADDFE4B37C0E}"/>
              </a:ext>
            </a:extLst>
          </p:cNvPr>
          <p:cNvSpPr/>
          <p:nvPr/>
        </p:nvSpPr>
        <p:spPr>
          <a:xfrm>
            <a:off x="-80203" y="5477818"/>
            <a:ext cx="1460656" cy="276999"/>
          </a:xfrm>
          <a:prstGeom prst="rect">
            <a:avLst/>
          </a:prstGeom>
        </p:spPr>
        <p:txBody>
          <a:bodyPr wrap="none">
            <a:spAutoFit/>
          </a:bodyPr>
          <a:lstStyle/>
          <a:p>
            <a:r>
              <a:rPr lang="en-US" sz="1200" dirty="0">
                <a:latin typeface="Times New Roman" charset="0"/>
                <a:ea typeface="Times New Roman" charset="0"/>
                <a:cs typeface="Times New Roman" charset="0"/>
              </a:rPr>
              <a:t>Gaskin &amp; Lim, 2018</a:t>
            </a:r>
            <a:endParaRPr lang="en-US" sz="1200" dirty="0"/>
          </a:p>
        </p:txBody>
      </p:sp>
    </p:spTree>
    <p:extLst>
      <p:ext uri="{BB962C8B-B14F-4D97-AF65-F5344CB8AC3E}">
        <p14:creationId xmlns:p14="http://schemas.microsoft.com/office/powerpoint/2010/main" val="49324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tailEnd type="arrow"/>
        </a:ln>
        <a:effectLst>
          <a:outerShdw blurRad="40000" dist="20000" dir="5400000" sx="0" sy="0" rotWithShape="0">
            <a:srgbClr val="000000">
              <a:alpha val="38000"/>
            </a:srgbClr>
          </a:outerShdw>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1"/>
          </a:solidFill>
          <a:tailEnd type="arrow"/>
        </a:ln>
        <a:effectLst>
          <a:outerShdw blurRad="40000" dist="20000" dir="5400000" sx="0" sy="0" rotWithShape="0">
            <a:srgbClr val="000000">
              <a:alpha val="38000"/>
            </a:srgbClr>
          </a:outerShdw>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14693</TotalTime>
  <Words>1550</Words>
  <Application>Microsoft Office PowerPoint</Application>
  <PresentationFormat>On-screen Show (16:10)</PresentationFormat>
  <Paragraphs>161</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Cambria Math</vt:lpstr>
      <vt:lpstr>Times New Roman</vt:lpstr>
      <vt:lpstr>Office Theme</vt:lpstr>
      <vt:lpstr>3_Office Theme</vt:lpstr>
      <vt:lpstr>A comparison of U.S. military veterans’ &amp; civilians’ leisure participation &amp;  its association with psychological adversity &amp; health care visits among older adults ______________________________________________________________________</vt:lpstr>
      <vt:lpstr>The Aging Population</vt:lpstr>
      <vt:lpstr>Current Study</vt:lpstr>
      <vt:lpstr>Why Social Leisure?</vt:lpstr>
      <vt:lpstr>Hypotheses</vt:lpstr>
      <vt:lpstr>Measures</vt:lpstr>
      <vt:lpstr>Analytic Sample</vt:lpstr>
      <vt:lpstr>Analysis</vt:lpstr>
      <vt:lpstr>Results </vt:lpstr>
      <vt:lpstr>Discussion</vt:lpstr>
      <vt:lpstr>Limitations</vt:lpstr>
      <vt:lpstr>Headline News</vt:lpstr>
      <vt:lpstr>References </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Adverse Family Influences on Emerging Adult Depressive Symptoms: A Stress Process Approach to Identifying Intervention Points</dc:title>
  <dc:creator>Kayla Reed</dc:creator>
  <cp:lastModifiedBy>james duncan</cp:lastModifiedBy>
  <cp:revision>515</cp:revision>
  <cp:lastPrinted>2014-11-05T18:21:50Z</cp:lastPrinted>
  <dcterms:created xsi:type="dcterms:W3CDTF">2014-10-21T14:45:28Z</dcterms:created>
  <dcterms:modified xsi:type="dcterms:W3CDTF">2019-10-16T01:36:50Z</dcterms:modified>
</cp:coreProperties>
</file>