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340" r:id="rId4"/>
    <p:sldId id="361" r:id="rId5"/>
    <p:sldId id="350" r:id="rId6"/>
    <p:sldId id="352" r:id="rId7"/>
    <p:sldId id="362" r:id="rId8"/>
    <p:sldId id="351" r:id="rId9"/>
    <p:sldId id="353" r:id="rId10"/>
    <p:sldId id="363" r:id="rId11"/>
    <p:sldId id="346" r:id="rId12"/>
    <p:sldId id="349" r:id="rId13"/>
    <p:sldId id="358" r:id="rId14"/>
    <p:sldId id="364" r:id="rId15"/>
    <p:sldId id="365" r:id="rId16"/>
  </p:sldIdLst>
  <p:sldSz cx="9144000" cy="5715000" type="screen16x1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Page" id="{B9B1153C-1017-4D4A-A809-BD119DB1CC03}">
          <p14:sldIdLst>
            <p14:sldId id="256"/>
          </p14:sldIdLst>
        </p14:section>
        <p14:section name="LTC-A" id="{95A73F00-7C83-6840-B7DC-E99613429C24}">
          <p14:sldIdLst>
            <p14:sldId id="257"/>
            <p14:sldId id="340"/>
            <p14:sldId id="361"/>
          </p14:sldIdLst>
        </p14:section>
        <p14:section name="PAD" id="{80155300-46FD-AC40-8537-30495AA3DA74}">
          <p14:sldIdLst>
            <p14:sldId id="350"/>
            <p14:sldId id="352"/>
            <p14:sldId id="362"/>
          </p14:sldIdLst>
        </p14:section>
        <p14:section name="CAH" id="{F15EF70B-C5BD-4A4C-885E-4EEB4847C22A}">
          <p14:sldIdLst>
            <p14:sldId id="351"/>
            <p14:sldId id="353"/>
            <p14:sldId id="363"/>
          </p14:sldIdLst>
        </p14:section>
        <p14:section name="Combined Information" id="{A5E20CCB-0027-AE49-8B9B-FFD960F33A22}">
          <p14:sldIdLst>
            <p14:sldId id="346"/>
            <p14:sldId id="349"/>
            <p14:sldId id="358"/>
            <p14:sldId id="364"/>
            <p14:sldId id="3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hony Ferraro" initials="AF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1E36"/>
    <a:srgbClr val="502984"/>
    <a:srgbClr val="A71B33"/>
    <a:srgbClr val="540015"/>
    <a:srgbClr val="530615"/>
    <a:srgbClr val="370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7" autoAdjust="0"/>
    <p:restoredTop sz="95638" autoAdjust="0"/>
  </p:normalViewPr>
  <p:slideViewPr>
    <p:cSldViewPr snapToGrid="0" snapToObjects="1">
      <p:cViewPr varScale="1">
        <p:scale>
          <a:sx n="109" d="100"/>
          <a:sy n="109" d="100"/>
        </p:scale>
        <p:origin x="931" y="77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28" d="100"/>
          <a:sy n="28" d="100"/>
        </p:scale>
        <p:origin x="-2050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72B139-DA2D-4DC5-8BF9-E248D9C7B2A2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2DD8BA-BF49-437B-9BBC-61601EAED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10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EDB988-F10B-414A-8026-D135D673B2B9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696913"/>
            <a:ext cx="55753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836183-36C5-1543-9626-7F99B3685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9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6183-36C5-1543-9626-7F99B36850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83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6183-36C5-1543-9626-7F99B36850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3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6183-36C5-1543-9626-7F99B36850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08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6183-36C5-1543-9626-7F99B36850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87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6183-36C5-1543-9626-7F99B36850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46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6183-36C5-1543-9626-7F99B36850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20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6183-36C5-1543-9626-7F99B36850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2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6183-36C5-1543-9626-7F99B36850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05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6183-36C5-1543-9626-7F99B36850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01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6183-36C5-1543-9626-7F99B36850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35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6183-36C5-1543-9626-7F99B36850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39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6183-36C5-1543-9626-7F99B36850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6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6183-36C5-1543-9626-7F99B36850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50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6183-36C5-1543-9626-7F99B36850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10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6183-36C5-1543-9626-7F99B36850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7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6BE7-1BD6-794E-87A0-2DCD738F8D68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E425-6F6A-A048-922B-E02C079C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2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6BE7-1BD6-794E-87A0-2DCD738F8D68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E425-6F6A-A048-922B-E02C079C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8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6BE7-1BD6-794E-87A0-2DCD738F8D68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E425-6F6A-A048-922B-E02C079C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5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6BE7-1BD6-794E-87A0-2DCD738F8D68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E425-6F6A-A048-922B-E02C079C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5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6BE7-1BD6-794E-87A0-2DCD738F8D68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E425-6F6A-A048-922B-E02C079C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5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6BE7-1BD6-794E-87A0-2DCD738F8D68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E425-6F6A-A048-922B-E02C079C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1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6BE7-1BD6-794E-87A0-2DCD738F8D68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E425-6F6A-A048-922B-E02C079C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6BE7-1BD6-794E-87A0-2DCD738F8D68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E425-6F6A-A048-922B-E02C079C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6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6BE7-1BD6-794E-87A0-2DCD738F8D68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E425-6F6A-A048-922B-E02C079C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0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6BE7-1BD6-794E-87A0-2DCD738F8D68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E425-6F6A-A048-922B-E02C079C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7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6BE7-1BD6-794E-87A0-2DCD738F8D68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E425-6F6A-A048-922B-E02C079C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8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36BE7-1BD6-794E-87A0-2DCD738F8D68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9E425-6F6A-A048-922B-E02C079CF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6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1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tif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" y="718507"/>
            <a:ext cx="9144000" cy="305405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Community-Based Sampling Techniques: Leveraging Available Archival Data to Drive Research</a:t>
            </a:r>
            <a:br>
              <a:rPr lang="en-US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41992"/>
            <a:ext cx="3763108" cy="1876802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Anthony J. Ferraro, PhD, CFLE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Kansas State University</a:t>
            </a:r>
          </a:p>
          <a:p>
            <a:endParaRPr lang="en-US" sz="20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Hilary Dalton, MS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Kansas State University</a:t>
            </a:r>
          </a:p>
          <a:p>
            <a:r>
              <a:rPr lang="en-US" sz="2000" dirty="0">
                <a:solidFill>
                  <a:srgbClr val="530615"/>
                </a:solidFill>
                <a:latin typeface="Times New Roman" charset="0"/>
                <a:ea typeface="Times New Roman" charset="0"/>
                <a:cs typeface="Times New Roman" charset="0"/>
              </a:rPr>
              <a:t>					</a:t>
            </a:r>
          </a:p>
        </p:txBody>
      </p:sp>
      <p:sp>
        <p:nvSpPr>
          <p:cNvPr id="9" name="Rectangle 8"/>
          <p:cNvSpPr/>
          <p:nvPr/>
        </p:nvSpPr>
        <p:spPr>
          <a:xfrm>
            <a:off x="-2" y="518628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NCFR San Diego, CA</a:t>
            </a:r>
          </a:p>
          <a:p>
            <a:pPr algn="ctr"/>
            <a:r>
              <a:rPr lang="en-US" sz="15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November, 2018</a:t>
            </a:r>
            <a:endParaRPr lang="en-US" sz="1500" i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1" y="-261"/>
            <a:ext cx="2600696" cy="681378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9C37A44-E835-7943-B1E5-340A3DDBB97A}"/>
              </a:ext>
            </a:extLst>
          </p:cNvPr>
          <p:cNvSpPr txBox="1">
            <a:spLocks/>
          </p:cNvSpPr>
          <p:nvPr/>
        </p:nvSpPr>
        <p:spPr>
          <a:xfrm>
            <a:off x="5380890" y="3541992"/>
            <a:ext cx="3763108" cy="18768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James M. Duncan, PhD, CFLE</a:t>
            </a:r>
            <a:endParaRPr lang="en-US" sz="2000" b="1" baseline="300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University of Arkansas</a:t>
            </a:r>
          </a:p>
          <a:p>
            <a:endParaRPr lang="en-US" sz="20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Shelby T. </a:t>
            </a:r>
            <a:r>
              <a:rPr lang="en-US" sz="2000" b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Boso</a:t>
            </a:r>
            <a:endParaRPr lang="en-US" sz="20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Kansas State University</a:t>
            </a:r>
          </a:p>
          <a:p>
            <a:r>
              <a:rPr lang="en-US" sz="2000" dirty="0">
                <a:solidFill>
                  <a:srgbClr val="530615"/>
                </a:solidFill>
                <a:latin typeface="Times New Roman" charset="0"/>
                <a:ea typeface="Times New Roman" charset="0"/>
                <a:cs typeface="Times New Roman" charset="0"/>
              </a:rPr>
              <a:t>				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A43C3-6DC6-834A-99D3-B9672F2614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093" y="0"/>
            <a:ext cx="2981905" cy="6813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0959A4-5F6B-9744-8DDD-199464AD1A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3070" y="1"/>
            <a:ext cx="109021" cy="6813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FC177A-0BDA-E643-8393-FF669FEF7B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8860" y="0"/>
            <a:ext cx="109021" cy="6813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E25260-2260-B840-B29B-1586B672B8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1440" y="0"/>
            <a:ext cx="109021" cy="681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09C418-BEAC-A941-87BA-9130E70A25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8489" y="0"/>
            <a:ext cx="109021" cy="6813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381CC0-7899-3841-A9FB-D9C9529924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5180" y="0"/>
            <a:ext cx="109021" cy="6813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D3D58A-3781-0743-B86E-079040A323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3853" y="-1"/>
            <a:ext cx="109021" cy="6813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5E1743-4727-D247-88C7-C2224648AF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1434" y="0"/>
            <a:ext cx="109021" cy="6813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11D46F-2694-4D43-ABDD-600EFF2292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3531" y="0"/>
            <a:ext cx="109021" cy="68137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1DEEDF-EB46-4F44-ACB6-479B8FA022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1382" y="261"/>
            <a:ext cx="109021" cy="68137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BADA60C-E575-EA4B-91B6-F9577C800A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1493" y="-261"/>
            <a:ext cx="106394" cy="6813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0B81F43-B23B-A444-A941-DEBB46E99F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5356" y="149"/>
            <a:ext cx="109021" cy="6813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2E885DC-2A95-FB4D-9F7C-D9AB80993C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7464" y="-261"/>
            <a:ext cx="109021" cy="6813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DE721A5-F8BA-6840-AFAE-484F912668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4546" y="-261"/>
            <a:ext cx="109021" cy="68137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44C9249-9D82-9249-802F-E2A0B8CD3E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716" y="0"/>
            <a:ext cx="109021" cy="68137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AF247A4-F3F1-9E48-A2DE-D39CE5558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7163" y="0"/>
            <a:ext cx="109021" cy="6813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7689CD8-3AAA-A840-A6DB-EDDB24BA7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7822" y="0"/>
            <a:ext cx="109021" cy="681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A8B014-E764-794C-BBFE-FE940416E5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998" y="0"/>
            <a:ext cx="530164" cy="6816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83578F1-FA8D-6949-9274-50D719CF70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4705" y="-522"/>
            <a:ext cx="530164" cy="68163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AFA7BCF-D0BC-8E45-B404-72072BE218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361" y="-783"/>
            <a:ext cx="530164" cy="68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85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412" y="-3984"/>
            <a:ext cx="8509229" cy="744744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CAH Instrumentation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4771" cy="138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04246" y="3175983"/>
            <a:ext cx="4443268" cy="634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FAE3A5-76D3-C740-96D5-9BAF99FAA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32401"/>
            <a:ext cx="634771" cy="682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28AE60-9774-B141-894E-B25D57F0A1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51020"/>
            <a:ext cx="109021" cy="6813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473CAA-D629-5049-A96B-4D7D07C731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450" y="4351020"/>
            <a:ext cx="109021" cy="6813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F6BF8C-0AB9-594A-A94C-ED9D925DF0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551" y="4351020"/>
            <a:ext cx="109021" cy="681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97FFDF-778A-B444-B255-7EDC7B384A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041" y="4351020"/>
            <a:ext cx="109021" cy="6813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8C8A42-1E62-2C4C-8847-1FDCAE4C4D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21" y="4351020"/>
            <a:ext cx="109021" cy="6813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0B7C55-0201-3B44-8D53-4F97B8692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934" y="4351020"/>
            <a:ext cx="109021" cy="6813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76C9CC-C854-0449-B695-E5DF34E744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348" y="4351020"/>
            <a:ext cx="109021" cy="6813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68F9DB-2A32-F04F-807A-6210437EBB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71563"/>
            <a:ext cx="634591" cy="939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4A92B2-0B57-F749-828E-6BB2EE3A0E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9" y="2857500"/>
            <a:ext cx="634591" cy="93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700">
            <a:off x="3413023" y="1126974"/>
            <a:ext cx="5110141" cy="3461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88" y="2801146"/>
            <a:ext cx="3196071" cy="2480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7752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412" y="-3984"/>
            <a:ext cx="8509229" cy="744744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Benefits of Primary Data Collection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4771" cy="138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04246" y="3175983"/>
            <a:ext cx="4443268" cy="634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FAE3A5-76D3-C740-96D5-9BAF99FAA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32401"/>
            <a:ext cx="634771" cy="682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28AE60-9774-B141-894E-B25D57F0A1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51020"/>
            <a:ext cx="109021" cy="6813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473CAA-D629-5049-A96B-4D7D07C731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450" y="4351020"/>
            <a:ext cx="109021" cy="6813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F6BF8C-0AB9-594A-A94C-ED9D925DF0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551" y="4351020"/>
            <a:ext cx="109021" cy="681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97FFDF-778A-B444-B255-7EDC7B384A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041" y="4351020"/>
            <a:ext cx="109021" cy="6813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8C8A42-1E62-2C4C-8847-1FDCAE4C4D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21" y="4351020"/>
            <a:ext cx="109021" cy="6813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0B7C55-0201-3B44-8D53-4F97B8692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934" y="4351020"/>
            <a:ext cx="109021" cy="6813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76C9CC-C854-0449-B695-E5DF34E744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348" y="4351020"/>
            <a:ext cx="109021" cy="6813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68F9DB-2A32-F04F-807A-6210437EBB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71563"/>
            <a:ext cx="634591" cy="939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4A92B2-0B57-F749-828E-6BB2EE3A0E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9" y="2857500"/>
            <a:ext cx="634591" cy="939800"/>
          </a:xfrm>
          <a:prstGeom prst="rect">
            <a:avLst/>
          </a:prstGeom>
        </p:spPr>
      </p:pic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DA5A76BA-6184-3D46-B164-5839573EE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772" y="740759"/>
            <a:ext cx="5587726" cy="415098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Allows for the an overarching theoretical lens from which to examine phenomena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Allows for selection of specific &amp; precise instrumentation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Use of strict inclusion criteria to answer specific questions about specific populations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Allows for community relationships and stakeholder “buy-in”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1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 rot="16200000">
            <a:off x="7135784" y="-306745"/>
            <a:ext cx="821826" cy="2916827"/>
          </a:xfrm>
          <a:prstGeom prst="snip2SameRect">
            <a:avLst>
              <a:gd name="adj1" fmla="val 50000"/>
              <a:gd name="adj2" fmla="val 0"/>
            </a:avLst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Ex. Using the Role Salience Scale adapted and specified to account for fathering roles</a:t>
            </a:r>
            <a:r>
              <a:rPr lang="en-US" sz="1400" baseline="300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9</a:t>
            </a:r>
            <a:r>
              <a:rPr lang="en-US" sz="14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 [PAD]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4412" y="5432711"/>
            <a:ext cx="61362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>
                <a:latin typeface="Times New Roman" charset="0"/>
                <a:ea typeface="Times New Roman" charset="0"/>
                <a:cs typeface="Times New Roman" charset="0"/>
              </a:rPr>
              <a:t>9</a:t>
            </a: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Inhinger-Tallman et al., 1993; </a:t>
            </a:r>
            <a:r>
              <a:rPr lang="en-US" sz="12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Serpe</a:t>
            </a:r>
            <a:r>
              <a:rPr lang="en-US" sz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, 1987</a:t>
            </a:r>
          </a:p>
        </p:txBody>
      </p:sp>
      <p:sp>
        <p:nvSpPr>
          <p:cNvPr id="20" name="Snip Same Side Corner Rectangle 19"/>
          <p:cNvSpPr/>
          <p:nvPr/>
        </p:nvSpPr>
        <p:spPr>
          <a:xfrm rot="16200000">
            <a:off x="6744226" y="231040"/>
            <a:ext cx="756174" cy="3765595"/>
          </a:xfrm>
          <a:prstGeom prst="snip2SameRect">
            <a:avLst>
              <a:gd name="adj1" fmla="val 50000"/>
              <a:gd name="adj2" fmla="val 0"/>
            </a:avLst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Ex. Scale development for a new measure of sacrifice that fills gaps in the broader literature [CAH]</a:t>
            </a:r>
          </a:p>
        </p:txBody>
      </p:sp>
      <p:sp>
        <p:nvSpPr>
          <p:cNvPr id="21" name="Snip Same Side Corner Rectangle 20"/>
          <p:cNvSpPr/>
          <p:nvPr/>
        </p:nvSpPr>
        <p:spPr>
          <a:xfrm rot="16200000">
            <a:off x="7031438" y="1513247"/>
            <a:ext cx="821826" cy="3125518"/>
          </a:xfrm>
          <a:prstGeom prst="snip2SameRect">
            <a:avLst>
              <a:gd name="adj1" fmla="val 50000"/>
              <a:gd name="adj2" fmla="val 0"/>
            </a:avLst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Ex. Divorced with minor child; divorced within 3 months prior; filed within 9 months [PAD]</a:t>
            </a:r>
          </a:p>
        </p:txBody>
      </p:sp>
      <p:sp>
        <p:nvSpPr>
          <p:cNvPr id="22" name="Snip Same Side Corner Rectangle 21"/>
          <p:cNvSpPr/>
          <p:nvPr/>
        </p:nvSpPr>
        <p:spPr>
          <a:xfrm rot="16200000">
            <a:off x="7101693" y="2655072"/>
            <a:ext cx="821826" cy="2985008"/>
          </a:xfrm>
          <a:prstGeom prst="snip2SameRect">
            <a:avLst>
              <a:gd name="adj1" fmla="val 50000"/>
              <a:gd name="adj2" fmla="val 0"/>
            </a:avLst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Ex. Working with community organizations to identify participants [LTC-A]</a:t>
            </a:r>
          </a:p>
        </p:txBody>
      </p:sp>
    </p:spTree>
    <p:extLst>
      <p:ext uri="{BB962C8B-B14F-4D97-AF65-F5344CB8AC3E}">
        <p14:creationId xmlns:p14="http://schemas.microsoft.com/office/powerpoint/2010/main" val="3033447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412" y="-3984"/>
            <a:ext cx="8509229" cy="744744"/>
          </a:xfrm>
        </p:spPr>
        <p:txBody>
          <a:bodyPr>
            <a:noAutofit/>
          </a:bodyPr>
          <a:lstStyle/>
          <a:p>
            <a:r>
              <a:rPr lang="en-US" sz="3600" i="1" dirty="0">
                <a:latin typeface="Times New Roman" charset="0"/>
                <a:ea typeface="Times New Roman" charset="0"/>
                <a:cs typeface="Times New Roman" charset="0"/>
              </a:rPr>
              <a:t>To-Do List </a:t>
            </a:r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with Primary Data Collection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4771" cy="138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04246" y="3175983"/>
            <a:ext cx="4443268" cy="634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FAE3A5-76D3-C740-96D5-9BAF99FAA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32401"/>
            <a:ext cx="634771" cy="682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28AE60-9774-B141-894E-B25D57F0A1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51020"/>
            <a:ext cx="109021" cy="6813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473CAA-D629-5049-A96B-4D7D07C731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450" y="4351020"/>
            <a:ext cx="109021" cy="6813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F6BF8C-0AB9-594A-A94C-ED9D925DF0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551" y="4351020"/>
            <a:ext cx="109021" cy="681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97FFDF-778A-B444-B255-7EDC7B384A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041" y="4351020"/>
            <a:ext cx="109021" cy="6813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8C8A42-1E62-2C4C-8847-1FDCAE4C4D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21" y="4351020"/>
            <a:ext cx="109021" cy="6813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0B7C55-0201-3B44-8D53-4F97B8692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934" y="4351020"/>
            <a:ext cx="109021" cy="6813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76C9CC-C854-0449-B695-E5DF34E744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348" y="4351020"/>
            <a:ext cx="109021" cy="6813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68F9DB-2A32-F04F-807A-6210437EBB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71563"/>
            <a:ext cx="634591" cy="939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4A92B2-0B57-F749-828E-6BB2EE3A0E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9" y="2857500"/>
            <a:ext cx="634591" cy="939800"/>
          </a:xfrm>
          <a:prstGeom prst="rect">
            <a:avLst/>
          </a:prstGeom>
        </p:spPr>
      </p:pic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DA5A76BA-6184-3D46-B164-5839573EE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771" y="647701"/>
            <a:ext cx="8509234" cy="50673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Make goals – Use a timeline – Be realistic and flexible – Expect delays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Determine collection method based on sample characteristics and abilities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Create an organizational system for documents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Keep </a:t>
            </a:r>
            <a:r>
              <a:rPr lang="en-US" sz="2400" b="1" i="1" dirty="0">
                <a:latin typeface="Times New Roman" charset="0"/>
                <a:ea typeface="Times New Roman" charset="0"/>
                <a:cs typeface="Times New Roman" charset="0"/>
              </a:rPr>
              <a:t>all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 records regardless of perceived importance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Understand terminology related to sampling method and frame (e.g., legal terminology when identifying through court records)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Use resources (e.g., research databases, community connections)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Communicate with your team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1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731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412" y="-3984"/>
            <a:ext cx="8509229" cy="744744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Roundtables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4771" cy="138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04246" y="3175983"/>
            <a:ext cx="4443268" cy="634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FAE3A5-76D3-C740-96D5-9BAF99FAA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32401"/>
            <a:ext cx="634771" cy="682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28AE60-9774-B141-894E-B25D57F0A1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51020"/>
            <a:ext cx="109021" cy="6813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473CAA-D629-5049-A96B-4D7D07C731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450" y="4351020"/>
            <a:ext cx="109021" cy="6813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F6BF8C-0AB9-594A-A94C-ED9D925DF0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551" y="4351020"/>
            <a:ext cx="109021" cy="681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97FFDF-778A-B444-B255-7EDC7B384A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041" y="4351020"/>
            <a:ext cx="109021" cy="6813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8C8A42-1E62-2C4C-8847-1FDCAE4C4D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21" y="4351020"/>
            <a:ext cx="109021" cy="6813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0B7C55-0201-3B44-8D53-4F97B8692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934" y="4351020"/>
            <a:ext cx="109021" cy="6813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76C9CC-C854-0449-B695-E5DF34E744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348" y="4351020"/>
            <a:ext cx="109021" cy="6813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68F9DB-2A32-F04F-807A-6210437EBB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71563"/>
            <a:ext cx="634591" cy="939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4A92B2-0B57-F749-828E-6BB2EE3A0E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9" y="2857500"/>
            <a:ext cx="634591" cy="939800"/>
          </a:xfrm>
          <a:prstGeom prst="rect">
            <a:avLst/>
          </a:prstGeom>
        </p:spPr>
      </p:pic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DA5A76BA-6184-3D46-B164-5839573EE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187" y="647701"/>
            <a:ext cx="8252413" cy="4927599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Measures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Pro/con create own vs compiling previous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Scale development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Sample identification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Inclusion/exclusion criteria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Identifying existing data – can you use this?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Crafting a survey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Display logic</a:t>
            </a:r>
          </a:p>
          <a:p>
            <a:pPr marL="85725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Paper vs online survey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1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412" y="-3984"/>
            <a:ext cx="8509229" cy="744744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References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4771" cy="138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04246" y="3175983"/>
            <a:ext cx="4443268" cy="634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FAE3A5-76D3-C740-96D5-9BAF99FAA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32401"/>
            <a:ext cx="634771" cy="682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28AE60-9774-B141-894E-B25D57F0A1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51020"/>
            <a:ext cx="109021" cy="6813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473CAA-D629-5049-A96B-4D7D07C731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450" y="4351020"/>
            <a:ext cx="109021" cy="6813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F6BF8C-0AB9-594A-A94C-ED9D925DF0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551" y="4351020"/>
            <a:ext cx="109021" cy="681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97FFDF-778A-B444-B255-7EDC7B384A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041" y="4351020"/>
            <a:ext cx="109021" cy="6813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8C8A42-1E62-2C4C-8847-1FDCAE4C4D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21" y="4351020"/>
            <a:ext cx="109021" cy="6813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0B7C55-0201-3B44-8D53-4F97B8692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934" y="4351020"/>
            <a:ext cx="109021" cy="6813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76C9CC-C854-0449-B695-E5DF34E744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348" y="4351020"/>
            <a:ext cx="109021" cy="6813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68F9DB-2A32-F04F-807A-6210437EBB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71563"/>
            <a:ext cx="634591" cy="939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4A92B2-0B57-F749-828E-6BB2EE3A0E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9" y="2857500"/>
            <a:ext cx="634591" cy="939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83816" y="694706"/>
            <a:ext cx="8210780" cy="5165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1150" dirty="0">
                <a:latin typeface="Times" charset="0"/>
                <a:ea typeface="Times" charset="0"/>
                <a:cs typeface="Times" charset="0"/>
              </a:rPr>
              <a:t>Bryan, D. M. (2013). To parent or provide? The effect of the provider role on low-income men’s decisions about fatherhood and paternal engagement. </a:t>
            </a:r>
            <a:r>
              <a:rPr lang="en-US" sz="1150" i="1" dirty="0">
                <a:latin typeface="Times" charset="0"/>
                <a:ea typeface="Times" charset="0"/>
                <a:cs typeface="Times" charset="0"/>
              </a:rPr>
              <a:t>Fathering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, </a:t>
            </a:r>
            <a:r>
              <a:rPr lang="en-US" sz="1150" i="1" dirty="0">
                <a:latin typeface="Times" charset="0"/>
                <a:ea typeface="Times" charset="0"/>
                <a:cs typeface="Times" charset="0"/>
              </a:rPr>
              <a:t>11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, 71-89.</a:t>
            </a:r>
          </a:p>
          <a:p>
            <a:pPr marL="457200" indent="-457200"/>
            <a:r>
              <a:rPr lang="en-US" sz="1150" dirty="0">
                <a:latin typeface="Times" charset="0"/>
                <a:ea typeface="Times" charset="0"/>
                <a:cs typeface="Times" charset="0"/>
              </a:rPr>
              <a:t>Dudley, J. R. (2007). Helping nonresidential fathers: The case for teen and adult unmarried fathers. </a:t>
            </a:r>
            <a:r>
              <a:rPr lang="en-US" sz="1150" i="1" dirty="0">
                <a:latin typeface="Times" charset="0"/>
                <a:ea typeface="Times" charset="0"/>
                <a:cs typeface="Times" charset="0"/>
              </a:rPr>
              <a:t>Families in Society, 88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(2), 171-181.</a:t>
            </a:r>
          </a:p>
          <a:p>
            <a:pPr marL="457200" indent="-457200"/>
            <a:r>
              <a:rPr lang="en-US" sz="1150" dirty="0">
                <a:latin typeface="Times" charset="0"/>
                <a:ea typeface="Times" charset="0"/>
                <a:cs typeface="Times" charset="0"/>
              </a:rPr>
              <a:t>Duncan, J. M., Killian, T. S., &amp; </a:t>
            </a:r>
            <a:r>
              <a:rPr lang="en-US" sz="1150" dirty="0" err="1">
                <a:latin typeface="Times" charset="0"/>
                <a:ea typeface="Times" charset="0"/>
                <a:cs typeface="Times" charset="0"/>
              </a:rPr>
              <a:t>Lucier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-Greer, M. (2017). Leisure, relatedness, &amp; ill-being among older adults in long-term care. </a:t>
            </a:r>
            <a:r>
              <a:rPr lang="en-US" sz="1150" i="1" dirty="0">
                <a:latin typeface="Times" charset="0"/>
                <a:ea typeface="Times" charset="0"/>
                <a:cs typeface="Times" charset="0"/>
              </a:rPr>
              <a:t>Activities, Adaptation &amp; Aging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, </a:t>
            </a:r>
            <a:r>
              <a:rPr lang="en-US" sz="1150" i="1" dirty="0">
                <a:latin typeface="Times" charset="0"/>
                <a:ea typeface="Times" charset="0"/>
                <a:cs typeface="Times" charset="0"/>
              </a:rPr>
              <a:t>41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(4), 273-290. </a:t>
            </a:r>
          </a:p>
          <a:p>
            <a:pPr marL="457200" indent="-457200"/>
            <a:r>
              <a:rPr lang="en-US" sz="1150" dirty="0">
                <a:latin typeface="Times" charset="0"/>
                <a:ea typeface="Times" charset="0"/>
                <a:cs typeface="Times" charset="0"/>
              </a:rPr>
              <a:t>Florida Department of Health, Division of Public Health Statistics &amp; Performance Management (2018). Florida Charts [Database]. Retrieved from: </a:t>
            </a:r>
            <a:r>
              <a:rPr lang="en-US" sz="1150" dirty="0" err="1">
                <a:latin typeface="Times" charset="0"/>
                <a:ea typeface="Times" charset="0"/>
                <a:cs typeface="Times" charset="0"/>
              </a:rPr>
              <a:t>www.flhealthcharts.com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/</a:t>
            </a:r>
          </a:p>
          <a:p>
            <a:pPr marL="457200" indent="-457200"/>
            <a:r>
              <a:rPr lang="en-US" sz="1150" dirty="0" err="1">
                <a:latin typeface="Times" charset="0"/>
                <a:ea typeface="Times" charset="0"/>
                <a:cs typeface="Times" charset="0"/>
              </a:rPr>
              <a:t>Ihinger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-Tallman, M., &amp; </a:t>
            </a:r>
            <a:r>
              <a:rPr lang="en-US" sz="1150" dirty="0" err="1">
                <a:latin typeface="Times" charset="0"/>
                <a:ea typeface="Times" charset="0"/>
                <a:cs typeface="Times" charset="0"/>
              </a:rPr>
              <a:t>Pasley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, K. &amp; Buehler, C. (1993). Developing a middle-range theory of father involvement </a:t>
            </a:r>
            <a:r>
              <a:rPr lang="en-US" sz="1150" dirty="0" err="1">
                <a:latin typeface="Times" charset="0"/>
                <a:ea typeface="Times" charset="0"/>
                <a:cs typeface="Times" charset="0"/>
              </a:rPr>
              <a:t>postdivorce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. </a:t>
            </a:r>
            <a:r>
              <a:rPr lang="en-US" sz="1150" i="1" dirty="0">
                <a:latin typeface="Times" charset="0"/>
                <a:ea typeface="Times" charset="0"/>
                <a:cs typeface="Times" charset="0"/>
              </a:rPr>
              <a:t>Journal of Family Issues, 14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(4), 550-570. </a:t>
            </a:r>
          </a:p>
          <a:p>
            <a:pPr marL="457200" indent="-457200"/>
            <a:r>
              <a:rPr lang="en-US" sz="1150" dirty="0">
                <a:latin typeface="Times" charset="0"/>
                <a:ea typeface="Times" charset="0"/>
                <a:cs typeface="Times" charset="0"/>
              </a:rPr>
              <a:t>Jamison, T. B., </a:t>
            </a:r>
            <a:r>
              <a:rPr lang="en-US" sz="1150" dirty="0" err="1">
                <a:latin typeface="Times" charset="0"/>
                <a:ea typeface="Times" charset="0"/>
                <a:cs typeface="Times" charset="0"/>
              </a:rPr>
              <a:t>Ganong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, L., &amp; </a:t>
            </a:r>
            <a:r>
              <a:rPr lang="en-US" sz="1150" dirty="0" err="1">
                <a:latin typeface="Times" charset="0"/>
                <a:ea typeface="Times" charset="0"/>
                <a:cs typeface="Times" charset="0"/>
              </a:rPr>
              <a:t>Proulx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, C. M. (2017). Unmarried coparenting in the context of poverty: Understanding the relationship between stress, family resource management, and resilience. </a:t>
            </a:r>
            <a:r>
              <a:rPr lang="en-US" sz="1150" i="1" dirty="0">
                <a:latin typeface="Times" charset="0"/>
                <a:ea typeface="Times" charset="0"/>
                <a:cs typeface="Times" charset="0"/>
              </a:rPr>
              <a:t>Journal of Family and Economic Issues, 38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, 439-452.</a:t>
            </a:r>
          </a:p>
          <a:p>
            <a:pPr marL="457200" indent="-457200"/>
            <a:r>
              <a:rPr lang="en-US" sz="1150" dirty="0">
                <a:latin typeface="Times" charset="0"/>
                <a:ea typeface="Times" charset="0"/>
                <a:cs typeface="Times" charset="0"/>
              </a:rPr>
              <a:t>Kim, S. Y., Jeon, E. Y., </a:t>
            </a:r>
            <a:r>
              <a:rPr lang="en-US" sz="1150" dirty="0" err="1">
                <a:latin typeface="Times" charset="0"/>
                <a:ea typeface="Times" charset="0"/>
                <a:cs typeface="Times" charset="0"/>
              </a:rPr>
              <a:t>Sok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, S. R., &amp; Kim, K. B. (2006). Comparison of health-promoting behaviors of noninstitutionalized and institutionalized older adults in Korea. </a:t>
            </a:r>
            <a:r>
              <a:rPr lang="en-US" sz="1150" i="1" dirty="0">
                <a:latin typeface="Times" charset="0"/>
                <a:ea typeface="Times" charset="0"/>
                <a:cs typeface="Times" charset="0"/>
              </a:rPr>
              <a:t>Journal of Nursing Scholarship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, </a:t>
            </a:r>
            <a:r>
              <a:rPr lang="en-US" sz="1150" i="1" dirty="0">
                <a:latin typeface="Times" charset="0"/>
                <a:ea typeface="Times" charset="0"/>
                <a:cs typeface="Times" charset="0"/>
              </a:rPr>
              <a:t>38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(1), 31–35.</a:t>
            </a:r>
          </a:p>
          <a:p>
            <a:pPr marL="457200" indent="-457200"/>
            <a:r>
              <a:rPr lang="en-US" sz="1150" dirty="0" err="1">
                <a:latin typeface="Times" charset="0"/>
                <a:ea typeface="Times" charset="0"/>
                <a:cs typeface="Times" charset="0"/>
              </a:rPr>
              <a:t>Kohm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, L. M. (2008). Tracing the foundations of the best interests of the child standard in American jurisprudence. </a:t>
            </a:r>
            <a:r>
              <a:rPr lang="en-US" sz="1150" i="1" dirty="0">
                <a:latin typeface="Times" charset="0"/>
                <a:ea typeface="Times" charset="0"/>
                <a:cs typeface="Times" charset="0"/>
              </a:rPr>
              <a:t>Journal of Law &amp; Family Studies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,</a:t>
            </a:r>
            <a:r>
              <a:rPr lang="en-US" sz="1150" i="1" dirty="0">
                <a:latin typeface="Times" charset="0"/>
                <a:ea typeface="Times" charset="0"/>
                <a:cs typeface="Times" charset="0"/>
              </a:rPr>
              <a:t> 10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, 337-376.</a:t>
            </a:r>
          </a:p>
          <a:p>
            <a:pPr marL="457200" indent="-457200"/>
            <a:r>
              <a:rPr lang="en-US" sz="1150" dirty="0">
                <a:latin typeface="Times" charset="0"/>
                <a:ea typeface="Times" charset="0"/>
                <a:cs typeface="Times" charset="0"/>
              </a:rPr>
              <a:t>Mezuk, B., Prescott, M. R., </a:t>
            </a:r>
            <a:r>
              <a:rPr lang="en-US" sz="1150" dirty="0" err="1">
                <a:latin typeface="Times" charset="0"/>
                <a:ea typeface="Times" charset="0"/>
                <a:cs typeface="Times" charset="0"/>
              </a:rPr>
              <a:t>Tardiff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, K., </a:t>
            </a:r>
            <a:r>
              <a:rPr lang="en-US" sz="1150" dirty="0" err="1">
                <a:latin typeface="Times" charset="0"/>
                <a:ea typeface="Times" charset="0"/>
                <a:cs typeface="Times" charset="0"/>
              </a:rPr>
              <a:t>Vlahov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, D., &amp; </a:t>
            </a:r>
            <a:r>
              <a:rPr lang="en-US" sz="1150" dirty="0" err="1">
                <a:latin typeface="Times" charset="0"/>
                <a:ea typeface="Times" charset="0"/>
                <a:cs typeface="Times" charset="0"/>
              </a:rPr>
              <a:t>Galea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, S. (2008). Suicide in older adults in long-term care: 1990 to 2005. </a:t>
            </a:r>
            <a:r>
              <a:rPr lang="en-US" sz="1150" i="1" dirty="0">
                <a:latin typeface="Times" charset="0"/>
                <a:ea typeface="Times" charset="0"/>
                <a:cs typeface="Times" charset="0"/>
              </a:rPr>
              <a:t>Journal of the American Geriatrics Society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, </a:t>
            </a:r>
            <a:r>
              <a:rPr lang="en-US" sz="1150" i="1" dirty="0">
                <a:latin typeface="Times" charset="0"/>
                <a:ea typeface="Times" charset="0"/>
                <a:cs typeface="Times" charset="0"/>
              </a:rPr>
              <a:t>56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(11), 2107– 2111.</a:t>
            </a:r>
          </a:p>
          <a:p>
            <a:pPr marL="457200" indent="-457200"/>
            <a:r>
              <a:rPr lang="en-US" sz="1150" dirty="0">
                <a:latin typeface="Times" charset="0"/>
                <a:ea typeface="Times" charset="0"/>
                <a:cs typeface="Times" charset="0"/>
              </a:rPr>
              <a:t>Missouri Census Data Center. (2018). </a:t>
            </a:r>
            <a:r>
              <a:rPr lang="en-US" sz="1150" i="1" dirty="0">
                <a:latin typeface="Times" charset="0"/>
                <a:ea typeface="Times" charset="0"/>
                <a:cs typeface="Times" charset="0"/>
              </a:rPr>
              <a:t>ACS Profiles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 [dataset application]. Available from https://census.missouri.edu/acs/profiles/</a:t>
            </a:r>
          </a:p>
          <a:p>
            <a:pPr marL="457200" indent="-457200"/>
            <a:r>
              <a:rPr lang="en-US" sz="1150" dirty="0">
                <a:latin typeface="Times" charset="0"/>
                <a:ea typeface="Times" charset="0"/>
                <a:cs typeface="Times" charset="0"/>
              </a:rPr>
              <a:t>National Center for Health Statistics (2017). </a:t>
            </a:r>
            <a:r>
              <a:rPr lang="en-US" sz="1150" i="1" dirty="0">
                <a:latin typeface="Times" charset="0"/>
                <a:ea typeface="Times" charset="0"/>
                <a:cs typeface="Times" charset="0"/>
              </a:rPr>
              <a:t>Unmarried childbearing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. Retrieved from https://</a:t>
            </a:r>
            <a:r>
              <a:rPr lang="en-US" sz="1150" dirty="0" err="1">
                <a:latin typeface="Times" charset="0"/>
                <a:ea typeface="Times" charset="0"/>
                <a:cs typeface="Times" charset="0"/>
              </a:rPr>
              <a:t>www.cdc.gov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/</a:t>
            </a:r>
            <a:r>
              <a:rPr lang="en-US" sz="1150" dirty="0" err="1">
                <a:latin typeface="Times" charset="0"/>
                <a:ea typeface="Times" charset="0"/>
                <a:cs typeface="Times" charset="0"/>
              </a:rPr>
              <a:t>nchs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/</a:t>
            </a:r>
            <a:r>
              <a:rPr lang="en-US" sz="1150" dirty="0" err="1">
                <a:latin typeface="Times" charset="0"/>
                <a:ea typeface="Times" charset="0"/>
                <a:cs typeface="Times" charset="0"/>
              </a:rPr>
              <a:t>fastats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/unmarried-</a:t>
            </a:r>
            <a:r>
              <a:rPr lang="en-US" sz="1150" dirty="0" err="1">
                <a:latin typeface="Times" charset="0"/>
                <a:ea typeface="Times" charset="0"/>
                <a:cs typeface="Times" charset="0"/>
              </a:rPr>
              <a:t>childbearing.htm</a:t>
            </a:r>
            <a:endParaRPr lang="en-US" sz="1150" dirty="0">
              <a:latin typeface="Times" charset="0"/>
              <a:ea typeface="Times" charset="0"/>
              <a:cs typeface="Times" charset="0"/>
            </a:endParaRPr>
          </a:p>
          <a:p>
            <a:r>
              <a:rPr lang="en-US" sz="1150" dirty="0">
                <a:latin typeface="Times" charset="0"/>
                <a:ea typeface="Times" charset="0"/>
                <a:cs typeface="Times" charset="0"/>
              </a:rPr>
              <a:t>Nielsen, L. (2013). Shared residential custody: Review of the research (Part I of II). </a:t>
            </a:r>
            <a:r>
              <a:rPr lang="en-US" sz="1150" i="1" dirty="0">
                <a:latin typeface="Times" charset="0"/>
                <a:ea typeface="Times" charset="0"/>
                <a:cs typeface="Times" charset="0"/>
              </a:rPr>
              <a:t>American Journal of Family Law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, </a:t>
            </a:r>
            <a:r>
              <a:rPr lang="en-US" sz="1150" i="1" dirty="0">
                <a:latin typeface="Times" charset="0"/>
                <a:ea typeface="Times" charset="0"/>
                <a:cs typeface="Times" charset="0"/>
              </a:rPr>
              <a:t>27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, 61–77.</a:t>
            </a:r>
          </a:p>
          <a:p>
            <a:pPr marL="457200" indent="-457200"/>
            <a:r>
              <a:rPr lang="en-US" sz="1150" dirty="0" err="1">
                <a:latin typeface="Times" charset="0"/>
                <a:ea typeface="Times" charset="0"/>
                <a:cs typeface="Times" charset="0"/>
              </a:rPr>
              <a:t>Serpe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, T. R. (1987). Stability and change in self: A structural symbolic interactionist explanation. </a:t>
            </a:r>
            <a:r>
              <a:rPr lang="en-US" sz="1150" i="1" dirty="0">
                <a:latin typeface="Times" charset="0"/>
                <a:ea typeface="Times" charset="0"/>
                <a:cs typeface="Times" charset="0"/>
              </a:rPr>
              <a:t>American Sociological Association, 50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(1), 44-55. </a:t>
            </a:r>
          </a:p>
          <a:p>
            <a:pPr marL="457200" indent="-457200"/>
            <a:r>
              <a:rPr lang="en-US" sz="1150" dirty="0">
                <a:latin typeface="Times" charset="0"/>
                <a:ea typeface="Times" charset="0"/>
                <a:cs typeface="Times" charset="0"/>
              </a:rPr>
              <a:t>U.S. Department of Health and Human Services (DHHS; 2013). Long-term care services in the United States: 2013 overview (Publication No. 2014–1040). </a:t>
            </a:r>
            <a:r>
              <a:rPr lang="en-US" sz="1150" i="1" dirty="0">
                <a:latin typeface="Times" charset="0"/>
                <a:ea typeface="Times" charset="0"/>
                <a:cs typeface="Times" charset="0"/>
              </a:rPr>
              <a:t>Vital and Health Statistics Series, 3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(37), 1–93. </a:t>
            </a:r>
          </a:p>
          <a:p>
            <a:pPr marL="457200" indent="-457200"/>
            <a:r>
              <a:rPr lang="en-US" sz="1150" dirty="0" err="1">
                <a:latin typeface="Times" charset="0"/>
                <a:ea typeface="Times" charset="0"/>
                <a:cs typeface="Times" charset="0"/>
              </a:rPr>
              <a:t>Volser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, N. R., &amp; Robertson, J. G. (1998). </a:t>
            </a:r>
            <a:r>
              <a:rPr lang="en-US" sz="1150" dirty="0" err="1">
                <a:latin typeface="Times" charset="0"/>
                <a:ea typeface="Times" charset="0"/>
                <a:cs typeface="Times" charset="0"/>
              </a:rPr>
              <a:t>Nonmarital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 co-parenting: Knowledge building for practice. </a:t>
            </a:r>
            <a:r>
              <a:rPr lang="en-US" sz="1150" i="1" dirty="0">
                <a:latin typeface="Times" charset="0"/>
                <a:ea typeface="Times" charset="0"/>
                <a:cs typeface="Times" charset="0"/>
              </a:rPr>
              <a:t>Families in Society, 79</a:t>
            </a:r>
            <a:r>
              <a:rPr lang="en-US" sz="1150" dirty="0">
                <a:latin typeface="Times" charset="0"/>
                <a:ea typeface="Times" charset="0"/>
                <a:cs typeface="Times" charset="0"/>
              </a:rPr>
              <a:t>(2), 149-159.</a:t>
            </a:r>
          </a:p>
          <a:p>
            <a:endParaRPr lang="en-US" sz="1150" i="1" baseline="30000" dirty="0">
              <a:solidFill>
                <a:prstClr val="black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745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188" y="3216261"/>
            <a:ext cx="8333179" cy="718011"/>
          </a:xfrm>
        </p:spPr>
        <p:txBody>
          <a:bodyPr>
            <a:noAutofit/>
          </a:bodyPr>
          <a:lstStyle/>
          <a:p>
            <a:r>
              <a:rPr lang="en-US" sz="2000" i="1" dirty="0">
                <a:solidFill>
                  <a:srgbClr val="A51E36"/>
                </a:solidFill>
                <a:latin typeface="Times New Roman" charset="0"/>
                <a:ea typeface="Times New Roman" charset="0"/>
                <a:cs typeface="Times New Roman" charset="0"/>
              </a:rPr>
              <a:t>A sincere thank you to all those that assisted in the collection/analysis of the data for the studies described in this workshop, as well as our generous funders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4771" cy="138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04246" y="3175983"/>
            <a:ext cx="4443268" cy="634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FAE3A5-76D3-C740-96D5-9BAF99FAA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32401"/>
            <a:ext cx="634771" cy="682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28AE60-9774-B141-894E-B25D57F0A1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51020"/>
            <a:ext cx="109021" cy="6813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473CAA-D629-5049-A96B-4D7D07C731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450" y="4351020"/>
            <a:ext cx="109021" cy="6813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F6BF8C-0AB9-594A-A94C-ED9D925DF0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551" y="4351020"/>
            <a:ext cx="109021" cy="681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97FFDF-778A-B444-B255-7EDC7B384A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041" y="4351020"/>
            <a:ext cx="109021" cy="6813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8C8A42-1E62-2C4C-8847-1FDCAE4C4D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21" y="4351020"/>
            <a:ext cx="109021" cy="6813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0B7C55-0201-3B44-8D53-4F97B8692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934" y="4351020"/>
            <a:ext cx="109021" cy="6813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76C9CC-C854-0449-B695-E5DF34E744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348" y="4351020"/>
            <a:ext cx="109021" cy="6813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68F9DB-2A32-F04F-807A-6210437EBB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71563"/>
            <a:ext cx="634591" cy="939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4A92B2-0B57-F749-828E-6BB2EE3A0E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9" y="2857500"/>
            <a:ext cx="634591" cy="939800"/>
          </a:xfrm>
          <a:prstGeom prst="rect">
            <a:avLst/>
          </a:prstGeom>
        </p:spPr>
      </p:pic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A5A76BA-6184-3D46-B164-5839573EE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556" y="4081153"/>
            <a:ext cx="1674306" cy="1435570"/>
          </a:xfrm>
        </p:spPr>
        <p:txBody>
          <a:bodyPr>
            <a:normAutofit/>
          </a:bodyPr>
          <a:lstStyle/>
          <a:p>
            <a:pPr marL="173038" indent="-161925">
              <a:spcBef>
                <a:spcPts val="0"/>
              </a:spcBef>
              <a:buFont typeface="Wingdings" charset="2"/>
              <a:buChar char="Ø"/>
            </a:pPr>
            <a:r>
              <a:rPr lang="en-US" sz="1200" b="1" i="1" dirty="0">
                <a:solidFill>
                  <a:srgbClr val="502984"/>
                </a:solidFill>
                <a:latin typeface="Times New Roman" charset="0"/>
                <a:ea typeface="Times New Roman" charset="0"/>
                <a:cs typeface="Times New Roman" charset="0"/>
              </a:rPr>
              <a:t>Shelby T. </a:t>
            </a:r>
            <a:r>
              <a:rPr lang="en-US" sz="1200" b="1" i="1" dirty="0" err="1">
                <a:solidFill>
                  <a:srgbClr val="502984"/>
                </a:solidFill>
                <a:latin typeface="Times New Roman" charset="0"/>
                <a:ea typeface="Times New Roman" charset="0"/>
                <a:cs typeface="Times New Roman" charset="0"/>
              </a:rPr>
              <a:t>Boso</a:t>
            </a:r>
            <a:endParaRPr lang="en-US" sz="1200" b="1" i="1" dirty="0">
              <a:solidFill>
                <a:srgbClr val="50298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173038" indent="-161925">
              <a:spcBef>
                <a:spcPts val="0"/>
              </a:spcBef>
              <a:buFont typeface="Wingdings" charset="2"/>
              <a:buChar char="Ø"/>
            </a:pPr>
            <a:r>
              <a:rPr lang="en-US" sz="1200" dirty="0">
                <a:solidFill>
                  <a:srgbClr val="502984"/>
                </a:solidFill>
                <a:latin typeface="Times New Roman" charset="0"/>
                <a:ea typeface="Times New Roman" charset="0"/>
                <a:cs typeface="Times New Roman" charset="0"/>
              </a:rPr>
              <a:t>McKenzie L. Cox</a:t>
            </a:r>
          </a:p>
          <a:p>
            <a:pPr marL="173038" indent="-161925">
              <a:spcBef>
                <a:spcPts val="0"/>
              </a:spcBef>
              <a:buFont typeface="Wingdings" charset="2"/>
              <a:buChar char="Ø"/>
            </a:pPr>
            <a:r>
              <a:rPr lang="en-US" sz="1200" b="1" i="1" dirty="0">
                <a:solidFill>
                  <a:srgbClr val="502984"/>
                </a:solidFill>
                <a:latin typeface="Times New Roman" charset="0"/>
                <a:ea typeface="Times New Roman" charset="0"/>
                <a:cs typeface="Times New Roman" charset="0"/>
              </a:rPr>
              <a:t>Hilary Dalton</a:t>
            </a:r>
          </a:p>
          <a:p>
            <a:pPr marL="173038" indent="-161925">
              <a:spcBef>
                <a:spcPts val="0"/>
              </a:spcBef>
              <a:buFont typeface="Wingdings" charset="2"/>
              <a:buChar char="Ø"/>
            </a:pPr>
            <a:r>
              <a:rPr lang="en-US" sz="1200" dirty="0">
                <a:solidFill>
                  <a:srgbClr val="502984"/>
                </a:solidFill>
                <a:latin typeface="Times New Roman" charset="0"/>
                <a:ea typeface="Times New Roman" charset="0"/>
                <a:cs typeface="Times New Roman" charset="0"/>
              </a:rPr>
              <a:t>Taylor R. Davis</a:t>
            </a:r>
          </a:p>
          <a:p>
            <a:pPr marL="173038" indent="-161925">
              <a:spcBef>
                <a:spcPts val="0"/>
              </a:spcBef>
              <a:buFont typeface="Wingdings" charset="2"/>
              <a:buChar char="Ø"/>
            </a:pPr>
            <a:r>
              <a:rPr lang="en-US" sz="1200" b="1" i="1" dirty="0">
                <a:solidFill>
                  <a:srgbClr val="502984"/>
                </a:solidFill>
                <a:latin typeface="Times New Roman" charset="0"/>
                <a:ea typeface="Times New Roman" charset="0"/>
                <a:cs typeface="Times New Roman" charset="0"/>
              </a:rPr>
              <a:t>James M. Duncan</a:t>
            </a:r>
          </a:p>
          <a:p>
            <a:pPr marL="173038" indent="-161925">
              <a:spcBef>
                <a:spcPts val="0"/>
              </a:spcBef>
              <a:buFont typeface="Wingdings" charset="2"/>
              <a:buChar char="Ø"/>
            </a:pPr>
            <a:r>
              <a:rPr lang="en-US" sz="1200" b="1" i="1" dirty="0">
                <a:solidFill>
                  <a:srgbClr val="502984"/>
                </a:solidFill>
                <a:latin typeface="Times New Roman" charset="0"/>
                <a:ea typeface="Times New Roman" charset="0"/>
                <a:cs typeface="Times New Roman" charset="0"/>
              </a:rPr>
              <a:t>Anthony J. Ferraro</a:t>
            </a:r>
            <a:endParaRPr lang="en-US" sz="1200" dirty="0">
              <a:solidFill>
                <a:srgbClr val="50298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173038" indent="-161925">
              <a:spcBef>
                <a:spcPts val="0"/>
              </a:spcBef>
              <a:buFont typeface="Wingdings" charset="2"/>
              <a:buChar char="Ø"/>
            </a:pPr>
            <a:r>
              <a:rPr lang="en-US" sz="1200" dirty="0">
                <a:solidFill>
                  <a:srgbClr val="502984"/>
                </a:solidFill>
                <a:latin typeface="Times New Roman" charset="0"/>
                <a:ea typeface="Times New Roman" charset="0"/>
                <a:cs typeface="Times New Roman" charset="0"/>
              </a:rPr>
              <a:t>Megan E. Fry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solidFill>
                <a:srgbClr val="50298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200" dirty="0">
              <a:solidFill>
                <a:srgbClr val="50298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>
              <a:solidFill>
                <a:srgbClr val="50298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100" dirty="0">
              <a:solidFill>
                <a:srgbClr val="50298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502984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4346" y="4106441"/>
            <a:ext cx="19468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charset="2"/>
              <a:buChar char="Ø"/>
            </a:pPr>
            <a:r>
              <a:rPr lang="en-US" sz="1200" dirty="0">
                <a:solidFill>
                  <a:srgbClr val="502984"/>
                </a:solidFill>
                <a:latin typeface="Times New Roman" charset="0"/>
                <a:ea typeface="Times New Roman" charset="0"/>
                <a:cs typeface="Times New Roman" charset="0"/>
              </a:rPr>
              <a:t>Timothy Killian</a:t>
            </a:r>
          </a:p>
          <a:p>
            <a:pPr marL="171450" indent="-171450">
              <a:buFont typeface="Wingdings" charset="2"/>
              <a:buChar char="Ø"/>
            </a:pPr>
            <a:r>
              <a:rPr lang="en-US" sz="1200" dirty="0">
                <a:solidFill>
                  <a:srgbClr val="502984"/>
                </a:solidFill>
                <a:latin typeface="Times New Roman" charset="0"/>
                <a:ea typeface="Times New Roman" charset="0"/>
                <a:cs typeface="Times New Roman" charset="0"/>
              </a:rPr>
              <a:t>Shelbie L. McLain</a:t>
            </a:r>
          </a:p>
          <a:p>
            <a:pPr marL="171450" indent="-171450">
              <a:buFont typeface="Wingdings" charset="2"/>
              <a:buChar char="Ø"/>
            </a:pPr>
            <a:r>
              <a:rPr lang="en-US" sz="1200" dirty="0">
                <a:solidFill>
                  <a:srgbClr val="502984"/>
                </a:solidFill>
                <a:latin typeface="Times New Roman" charset="0"/>
                <a:ea typeface="Times New Roman" charset="0"/>
                <a:cs typeface="Times New Roman" charset="0"/>
              </a:rPr>
              <a:t>B. Kay </a:t>
            </a:r>
            <a:r>
              <a:rPr lang="en-US" sz="1200" dirty="0" err="1">
                <a:solidFill>
                  <a:srgbClr val="502984"/>
                </a:solidFill>
                <a:latin typeface="Times New Roman" charset="0"/>
                <a:ea typeface="Times New Roman" charset="0"/>
                <a:cs typeface="Times New Roman" charset="0"/>
              </a:rPr>
              <a:t>Pasley</a:t>
            </a:r>
            <a:endParaRPr lang="en-US" sz="1200" dirty="0">
              <a:solidFill>
                <a:srgbClr val="50298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171450" indent="-171450">
              <a:buFont typeface="Wingdings" charset="2"/>
              <a:buChar char="Ø"/>
            </a:pPr>
            <a:r>
              <a:rPr lang="en-US" sz="1200" dirty="0">
                <a:solidFill>
                  <a:srgbClr val="502984"/>
                </a:solidFill>
                <a:latin typeface="Times New Roman" charset="0"/>
                <a:ea typeface="Times New Roman" charset="0"/>
                <a:cs typeface="Times New Roman" charset="0"/>
              </a:rPr>
              <a:t>Priyanka J. Patel</a:t>
            </a:r>
          </a:p>
          <a:p>
            <a:pPr marL="171450" indent="-171450">
              <a:buFont typeface="Wingdings" charset="2"/>
              <a:buChar char="Ø"/>
            </a:pPr>
            <a:r>
              <a:rPr lang="en-US" sz="1200" dirty="0">
                <a:solidFill>
                  <a:srgbClr val="502984"/>
                </a:solidFill>
                <a:latin typeface="Times New Roman" charset="0"/>
                <a:ea typeface="Times New Roman" charset="0"/>
                <a:cs typeface="Times New Roman" charset="0"/>
              </a:rPr>
              <a:t>Raymond E. </a:t>
            </a:r>
            <a:r>
              <a:rPr lang="en-US" sz="1200" dirty="0" err="1">
                <a:solidFill>
                  <a:srgbClr val="502984"/>
                </a:solidFill>
                <a:latin typeface="Times New Roman" charset="0"/>
                <a:ea typeface="Times New Roman" charset="0"/>
                <a:cs typeface="Times New Roman" charset="0"/>
              </a:rPr>
              <a:t>Petren</a:t>
            </a:r>
            <a:endParaRPr lang="en-US" sz="1200" dirty="0">
              <a:solidFill>
                <a:srgbClr val="50298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171450" indent="-171450">
              <a:buFont typeface="Wingdings" charset="2"/>
              <a:buChar char="Ø"/>
            </a:pPr>
            <a:r>
              <a:rPr lang="en-US" sz="1200" dirty="0" err="1">
                <a:solidFill>
                  <a:srgbClr val="502984"/>
                </a:solidFill>
                <a:latin typeface="Times New Roman" charset="0"/>
                <a:ea typeface="Times New Roman" charset="0"/>
                <a:cs typeface="Times New Roman" charset="0"/>
              </a:rPr>
              <a:t>Merani</a:t>
            </a:r>
            <a:r>
              <a:rPr lang="en-US" sz="1200" dirty="0">
                <a:solidFill>
                  <a:srgbClr val="502984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" dirty="0" err="1">
                <a:solidFill>
                  <a:srgbClr val="502984"/>
                </a:solidFill>
                <a:latin typeface="Times New Roman" charset="0"/>
                <a:ea typeface="Times New Roman" charset="0"/>
                <a:cs typeface="Times New Roman" charset="0"/>
              </a:rPr>
              <a:t>Rivarola</a:t>
            </a:r>
            <a:endParaRPr lang="en-US" sz="1200" dirty="0">
              <a:solidFill>
                <a:srgbClr val="502984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171450" indent="-171450">
              <a:buFont typeface="Wingdings" charset="2"/>
              <a:buChar char="Ø"/>
            </a:pPr>
            <a:r>
              <a:rPr lang="en-US" sz="1200" dirty="0">
                <a:solidFill>
                  <a:srgbClr val="502984"/>
                </a:solidFill>
                <a:latin typeface="Times New Roman" charset="0"/>
                <a:ea typeface="Times New Roman" charset="0"/>
                <a:cs typeface="Times New Roman" charset="0"/>
              </a:rPr>
              <a:t>Renee Wilkins-Clark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60" y="4258951"/>
            <a:ext cx="2879529" cy="101060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3" name="Straight Connector 22"/>
          <p:cNvCxnSpPr/>
          <p:nvPr/>
        </p:nvCxnSpPr>
        <p:spPr>
          <a:xfrm>
            <a:off x="739188" y="2857500"/>
            <a:ext cx="8208042" cy="0"/>
          </a:xfrm>
          <a:prstGeom prst="line">
            <a:avLst/>
          </a:prstGeom>
          <a:ln>
            <a:solidFill>
              <a:srgbClr val="502984"/>
            </a:solidFill>
            <a:headEnd type="diamond" w="lg" len="lg"/>
            <a:tailEnd type="diamond" w="lg" len="lg"/>
          </a:ln>
          <a:effectLst>
            <a:outerShdw blurRad="40000" dist="20000" dir="5400000" sx="0" sy="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>
          <a:xfrm>
            <a:off x="634413" y="-3984"/>
            <a:ext cx="6772228" cy="74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Times New Roman" charset="0"/>
                <a:ea typeface="Times New Roman" charset="0"/>
                <a:cs typeface="Times New Roman" charset="0"/>
              </a:rPr>
              <a:t>For more information please contact:</a:t>
            </a: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61255" y="815212"/>
            <a:ext cx="2818908" cy="1278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b="1" i="1" dirty="0">
                <a:latin typeface="Times New Roman" charset="0"/>
                <a:ea typeface="Times New Roman" charset="0"/>
                <a:cs typeface="Times New Roman" charset="0"/>
              </a:rPr>
              <a:t>Co-Parenting Across Households</a:t>
            </a:r>
          </a:p>
          <a:p>
            <a:pPr marL="0" indent="0" algn="ctr">
              <a:buNone/>
            </a:pPr>
            <a:r>
              <a:rPr lang="en-US" sz="1500" dirty="0">
                <a:latin typeface="Times New Roman" charset="0"/>
                <a:ea typeface="Times New Roman" charset="0"/>
                <a:cs typeface="Times New Roman" charset="0"/>
              </a:rPr>
              <a:t>Hilary Dalton</a:t>
            </a:r>
          </a:p>
          <a:p>
            <a:pPr marL="0" indent="0" algn="ctr">
              <a:buNone/>
            </a:pPr>
            <a:r>
              <a:rPr lang="en-US" sz="1500" dirty="0">
                <a:latin typeface="Times New Roman" charset="0"/>
                <a:ea typeface="Times New Roman" charset="0"/>
                <a:cs typeface="Times New Roman" charset="0"/>
              </a:rPr>
              <a:t>Kansas State University</a:t>
            </a:r>
          </a:p>
          <a:p>
            <a:pPr marL="0" indent="0" algn="ctr">
              <a:buNone/>
            </a:pPr>
            <a:r>
              <a:rPr lang="en-US" sz="1500" u="sng" dirty="0" err="1">
                <a:solidFill>
                  <a:srgbClr val="502984"/>
                </a:solidFill>
                <a:latin typeface="Times New Roman" charset="0"/>
                <a:ea typeface="Times New Roman" charset="0"/>
                <a:cs typeface="Times New Roman" charset="0"/>
              </a:rPr>
              <a:t>dhilary@ksu.edu</a:t>
            </a:r>
            <a:endParaRPr lang="en-US" sz="1500" dirty="0">
              <a:solidFill>
                <a:srgbClr val="530615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3480163" y="1356872"/>
            <a:ext cx="2184373" cy="1278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b="1" i="1" dirty="0">
                <a:latin typeface="Times New Roman" charset="0"/>
                <a:ea typeface="Times New Roman" charset="0"/>
                <a:cs typeface="Times New Roman" charset="0"/>
              </a:rPr>
              <a:t>Parenting After Divorce</a:t>
            </a:r>
          </a:p>
          <a:p>
            <a:pPr marL="0" indent="0" algn="ctr">
              <a:buNone/>
            </a:pPr>
            <a:r>
              <a:rPr lang="en-US" sz="1500" dirty="0">
                <a:latin typeface="Times New Roman" charset="0"/>
                <a:ea typeface="Times New Roman" charset="0"/>
                <a:cs typeface="Times New Roman" charset="0"/>
              </a:rPr>
              <a:t>Anthony J. Ferraro</a:t>
            </a:r>
          </a:p>
          <a:p>
            <a:pPr marL="0" indent="0" algn="ctr">
              <a:buNone/>
            </a:pPr>
            <a:r>
              <a:rPr lang="en-US" sz="1500" dirty="0">
                <a:latin typeface="Times New Roman" charset="0"/>
                <a:ea typeface="Times New Roman" charset="0"/>
                <a:cs typeface="Times New Roman" charset="0"/>
              </a:rPr>
              <a:t>Kansas State University</a:t>
            </a:r>
          </a:p>
          <a:p>
            <a:pPr marL="0" indent="0" algn="ctr">
              <a:buNone/>
            </a:pPr>
            <a:r>
              <a:rPr lang="en-US" sz="1500" u="sng" dirty="0" err="1">
                <a:solidFill>
                  <a:srgbClr val="502984"/>
                </a:solidFill>
                <a:latin typeface="Times New Roman" charset="0"/>
                <a:ea typeface="Times New Roman" charset="0"/>
                <a:cs typeface="Times New Roman" charset="0"/>
              </a:rPr>
              <a:t>aferraro@ksu.edu</a:t>
            </a:r>
            <a:r>
              <a:rPr lang="en-US" sz="1500" dirty="0">
                <a:solidFill>
                  <a:srgbClr val="530615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5977972" y="1592102"/>
            <a:ext cx="2531952" cy="1166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500" b="1" i="1" dirty="0">
                <a:latin typeface="Times New Roman" charset="0"/>
                <a:ea typeface="Times New Roman" charset="0"/>
                <a:cs typeface="Times New Roman" charset="0"/>
              </a:rPr>
              <a:t>Long-Term Care in Arkansas</a:t>
            </a:r>
          </a:p>
          <a:p>
            <a:pPr marL="0" indent="0" algn="ctr">
              <a:buNone/>
            </a:pPr>
            <a:r>
              <a:rPr lang="en-US" sz="1500" dirty="0">
                <a:latin typeface="Times New Roman" charset="0"/>
                <a:ea typeface="Times New Roman" charset="0"/>
                <a:cs typeface="Times New Roman" charset="0"/>
              </a:rPr>
              <a:t>James M. Duncan</a:t>
            </a:r>
          </a:p>
          <a:p>
            <a:pPr marL="0" indent="0" algn="ctr">
              <a:buNone/>
            </a:pPr>
            <a:r>
              <a:rPr lang="en-US" sz="1500" dirty="0">
                <a:latin typeface="Times New Roman" charset="0"/>
                <a:ea typeface="Times New Roman" charset="0"/>
                <a:cs typeface="Times New Roman" charset="0"/>
              </a:rPr>
              <a:t>University of Arkansas</a:t>
            </a:r>
          </a:p>
          <a:p>
            <a:pPr marL="0" indent="0" algn="ctr">
              <a:buNone/>
            </a:pPr>
            <a:r>
              <a:rPr lang="en-US" sz="1500" u="sng" dirty="0" err="1">
                <a:solidFill>
                  <a:srgbClr val="A51E36"/>
                </a:solidFill>
                <a:latin typeface="Times New Roman" charset="0"/>
                <a:ea typeface="Times New Roman" charset="0"/>
                <a:cs typeface="Times New Roman" charset="0"/>
              </a:rPr>
              <a:t>jmduncan@uark.edu</a:t>
            </a:r>
            <a:endParaRPr lang="en-US" sz="1500" dirty="0">
              <a:solidFill>
                <a:srgbClr val="A51E36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60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412" y="-3984"/>
            <a:ext cx="8509229" cy="744744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LTC-A Background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34771" y="834887"/>
            <a:ext cx="8509234" cy="4312343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The transition to LTC is a critical time for aging individuals as they leave their families and communities and prepare to enter institutionalized living environments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LTC = institutionalized living </a:t>
            </a:r>
            <a:r>
              <a:rPr lang="en-US" sz="1900" dirty="0">
                <a:latin typeface="Times New Roman" charset="0"/>
                <a:ea typeface="Times New Roman" charset="0"/>
                <a:cs typeface="Times New Roman" charset="0"/>
              </a:rPr>
              <a:t>(Assisted Living Facilities/Nursing Homes)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Although these older adults are provided with professional care, research suggests that LTC residents are at greater risk for </a:t>
            </a:r>
            <a:r>
              <a:rPr lang="en-US" sz="2800" b="1" i="1" dirty="0">
                <a:latin typeface="Times New Roman" charset="0"/>
                <a:ea typeface="Times New Roman" charset="0"/>
                <a:cs typeface="Times New Roman" charset="0"/>
              </a:rPr>
              <a:t>ill-being</a:t>
            </a:r>
            <a:r>
              <a:rPr lang="en-US" sz="28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compared to non-institutionalized peers</a:t>
            </a:r>
            <a:r>
              <a:rPr lang="en-US" sz="2800" baseline="300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31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This study sought to determine </a:t>
            </a:r>
            <a:r>
              <a:rPr lang="en-US" sz="2800" i="1" dirty="0">
                <a:latin typeface="Times New Roman" charset="0"/>
                <a:ea typeface="Times New Roman" charset="0"/>
                <a:cs typeface="Times New Roman" charset="0"/>
              </a:rPr>
              <a:t>how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leisure activities impact outcomes among older adults in LTC </a:t>
            </a:r>
          </a:p>
          <a:p>
            <a:pPr>
              <a:spcBef>
                <a:spcPts val="0"/>
              </a:spcBef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4771" cy="138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04246" y="3175983"/>
            <a:ext cx="4443268" cy="634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FAE3A5-76D3-C740-96D5-9BAF99FAA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32401"/>
            <a:ext cx="634771" cy="682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28AE60-9774-B141-894E-B25D57F0A1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51020"/>
            <a:ext cx="109021" cy="6813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473CAA-D629-5049-A96B-4D7D07C731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450" y="4351020"/>
            <a:ext cx="109021" cy="6813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F6BF8C-0AB9-594A-A94C-ED9D925DF0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551" y="4351020"/>
            <a:ext cx="109021" cy="681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97FFDF-778A-B444-B255-7EDC7B384A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041" y="4351020"/>
            <a:ext cx="109021" cy="6813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8C8A42-1E62-2C4C-8847-1FDCAE4C4D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21" y="4351020"/>
            <a:ext cx="109021" cy="6813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0B7C55-0201-3B44-8D53-4F97B8692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934" y="4351020"/>
            <a:ext cx="109021" cy="6813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76C9CC-C854-0449-B695-E5DF34E744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348" y="4351020"/>
            <a:ext cx="109021" cy="6813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68F9DB-2A32-F04F-807A-6210437EBB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71563"/>
            <a:ext cx="634591" cy="939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4A92B2-0B57-F749-828E-6BB2EE3A0E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9" y="2857500"/>
            <a:ext cx="634591" cy="939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4412" y="5408732"/>
            <a:ext cx="73839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Duncan et al., 2017; Kim et al., 2006; </a:t>
            </a:r>
            <a:r>
              <a:rPr lang="en-US" sz="1200" dirty="0" err="1">
                <a:latin typeface="Times New Roman" charset="0"/>
                <a:ea typeface="Times New Roman" charset="0"/>
                <a:cs typeface="Times New Roman" charset="0"/>
              </a:rPr>
              <a:t>Mezuk</a:t>
            </a: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 et al., 2008 </a:t>
            </a:r>
            <a:endParaRPr lang="en-US" sz="1200" i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9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4771" cy="138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04246" y="3175983"/>
            <a:ext cx="4443268" cy="634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FAE3A5-76D3-C740-96D5-9BAF99FAA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32401"/>
            <a:ext cx="634771" cy="682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28AE60-9774-B141-894E-B25D57F0A1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51020"/>
            <a:ext cx="109021" cy="6813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473CAA-D629-5049-A96B-4D7D07C731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450" y="4351020"/>
            <a:ext cx="109021" cy="6813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F6BF8C-0AB9-594A-A94C-ED9D925DF0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551" y="4351020"/>
            <a:ext cx="109021" cy="681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97FFDF-778A-B444-B255-7EDC7B384A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041" y="4351020"/>
            <a:ext cx="109021" cy="6813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8C8A42-1E62-2C4C-8847-1FDCAE4C4D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21" y="4351020"/>
            <a:ext cx="109021" cy="6813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0B7C55-0201-3B44-8D53-4F97B8692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934" y="4351020"/>
            <a:ext cx="109021" cy="6813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76C9CC-C854-0449-B695-E5DF34E744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348" y="4351020"/>
            <a:ext cx="109021" cy="6813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68F9DB-2A32-F04F-807A-6210437EBB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71563"/>
            <a:ext cx="634591" cy="939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4A92B2-0B57-F749-828E-6BB2EE3A0E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9" y="2857500"/>
            <a:ext cx="634591" cy="939800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008DD96-E565-8949-B103-BB9BADB7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12" y="0"/>
            <a:ext cx="8509588" cy="8309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LTC-A Sample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50"/>
          <a:stretch/>
        </p:blipFill>
        <p:spPr>
          <a:xfrm>
            <a:off x="852454" y="830926"/>
            <a:ext cx="5245160" cy="3193933"/>
          </a:xfrm>
          <a:prstGeom prst="rect">
            <a:avLst/>
          </a:prstGeom>
        </p:spPr>
      </p:pic>
      <p:sp>
        <p:nvSpPr>
          <p:cNvPr id="17" name="Snip Same Side Corner Rectangle 16"/>
          <p:cNvSpPr/>
          <p:nvPr/>
        </p:nvSpPr>
        <p:spPr>
          <a:xfrm rot="16200000">
            <a:off x="7082035" y="1229868"/>
            <a:ext cx="612635" cy="3255262"/>
          </a:xfrm>
          <a:prstGeom prst="snip2SameRect">
            <a:avLst>
              <a:gd name="adj1" fmla="val 50000"/>
              <a:gd name="adj2" fmla="val 0"/>
            </a:avLst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Those under 65 years of age were not recruited for LTC-A</a:t>
            </a:r>
          </a:p>
        </p:txBody>
      </p:sp>
      <p:sp>
        <p:nvSpPr>
          <p:cNvPr id="20" name="Snip Same Side Corner Rectangle 19"/>
          <p:cNvSpPr/>
          <p:nvPr/>
        </p:nvSpPr>
        <p:spPr>
          <a:xfrm rot="16200000">
            <a:off x="7154839" y="-279780"/>
            <a:ext cx="619261" cy="3103028"/>
          </a:xfrm>
          <a:prstGeom prst="snip2SameRect">
            <a:avLst>
              <a:gd name="adj1" fmla="val 50000"/>
              <a:gd name="adj2" fmla="val 0"/>
            </a:avLst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U.S. data drawn from the 2013 National Study of Long-Term Care Providers</a:t>
            </a:r>
            <a:r>
              <a:rPr lang="en-US" sz="1400" baseline="300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sz="1400" dirty="0">
              <a:solidFill>
                <a:srgbClr val="7030A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Double Bracket 3"/>
          <p:cNvSpPr/>
          <p:nvPr/>
        </p:nvSpPr>
        <p:spPr>
          <a:xfrm>
            <a:off x="4412856" y="4187881"/>
            <a:ext cx="4650349" cy="1106496"/>
          </a:xfrm>
          <a:prstGeom prst="bracketPair">
            <a:avLst/>
          </a:prstGeom>
          <a:solidFill>
            <a:srgbClr val="502984"/>
          </a:solidFill>
          <a:ln>
            <a:solidFill>
              <a:srgbClr val="C00000"/>
            </a:solidFill>
            <a:tailEnd type="arrow"/>
          </a:ln>
          <a:effectLst>
            <a:outerShdw blurRad="40000" dist="20000" dir="5400000" sx="0" sy="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171450" indent="-171450">
              <a:buFont typeface="Arial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Facilities recommended by the Area Agency on Aging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Activity directors served as liaisons between part./PI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Screening using the </a:t>
            </a:r>
            <a:r>
              <a:rPr lang="en-US" sz="1400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Mini-Mental State Examination </a:t>
            </a:r>
            <a:r>
              <a:rPr lang="en-US" sz="1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used to assess cognitive abilities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634412" y="5447618"/>
            <a:ext cx="13356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30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US DHHS, 2013 </a:t>
            </a:r>
            <a:endParaRPr lang="en-US" sz="1200" i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Double Bracket 21"/>
          <p:cNvSpPr/>
          <p:nvPr/>
        </p:nvSpPr>
        <p:spPr>
          <a:xfrm>
            <a:off x="739367" y="4182858"/>
            <a:ext cx="3569077" cy="1111520"/>
          </a:xfrm>
          <a:prstGeom prst="bracketPair">
            <a:avLst/>
          </a:prstGeom>
          <a:ln>
            <a:solidFill>
              <a:srgbClr val="C00000"/>
            </a:solidFill>
            <a:tailEnd type="arrow"/>
          </a:ln>
          <a:effectLst>
            <a:outerShdw blurRad="40000" dist="20000" dir="5400000" sx="0" sy="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171450" indent="-171450">
              <a:buFont typeface="Arial" charset="0"/>
              <a:buChar char="•"/>
            </a:pPr>
            <a:r>
              <a:rPr lang="en-US" sz="1400" i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14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 = 110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4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Cross-Sectional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4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13 LTC facilities in Western Arkansas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4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Data Collected in 2013-2014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400" i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M </a:t>
            </a:r>
            <a:r>
              <a:rPr lang="en-US" sz="14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LTC residency = 27 months</a:t>
            </a:r>
          </a:p>
        </p:txBody>
      </p:sp>
    </p:spTree>
    <p:extLst>
      <p:ext uri="{BB962C8B-B14F-4D97-AF65-F5344CB8AC3E}">
        <p14:creationId xmlns:p14="http://schemas.microsoft.com/office/powerpoint/2010/main" val="1083107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412" y="-3984"/>
            <a:ext cx="8509229" cy="744744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LTC-A Instrumentation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4771" cy="138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04246" y="3175983"/>
            <a:ext cx="4443268" cy="634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FAE3A5-76D3-C740-96D5-9BAF99FAA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32401"/>
            <a:ext cx="634771" cy="682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28AE60-9774-B141-894E-B25D57F0A1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51020"/>
            <a:ext cx="109021" cy="6813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473CAA-D629-5049-A96B-4D7D07C731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450" y="4351020"/>
            <a:ext cx="109021" cy="6813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F6BF8C-0AB9-594A-A94C-ED9D925DF0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551" y="4351020"/>
            <a:ext cx="109021" cy="681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97FFDF-778A-B444-B255-7EDC7B384A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041" y="4351020"/>
            <a:ext cx="109021" cy="6813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8C8A42-1E62-2C4C-8847-1FDCAE4C4D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21" y="4351020"/>
            <a:ext cx="109021" cy="6813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0B7C55-0201-3B44-8D53-4F97B8692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934" y="4351020"/>
            <a:ext cx="109021" cy="6813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76C9CC-C854-0449-B695-E5DF34E744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348" y="4351020"/>
            <a:ext cx="109021" cy="6813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68F9DB-2A32-F04F-807A-6210437EBB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71563"/>
            <a:ext cx="634591" cy="939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4A92B2-0B57-F749-828E-6BB2EE3A0E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9" y="2857500"/>
            <a:ext cx="634591" cy="939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95DE27-FD3E-644D-A211-31B59E87893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2833"/>
          <a:stretch/>
        </p:blipFill>
        <p:spPr>
          <a:xfrm>
            <a:off x="5431111" y="1422795"/>
            <a:ext cx="3483172" cy="35246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../../../Desktop/Screen%20Shot%202017-09-05%20at%204.20.27%20PM.">
            <a:extLst>
              <a:ext uri="{FF2B5EF4-FFF2-40B4-BE49-F238E27FC236}">
                <a16:creationId xmlns:a16="http://schemas.microsoft.com/office/drawing/2014/main" id="{2770FFCC-DFA3-1D40-9717-4E81659BA783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24" y="1127180"/>
            <a:ext cx="4133250" cy="20579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F95DE27-FD3E-644D-A211-31B59E87893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6140" r="47780" b="28870"/>
          <a:stretch/>
        </p:blipFill>
        <p:spPr>
          <a:xfrm>
            <a:off x="1384311" y="3340100"/>
            <a:ext cx="3856363" cy="15857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9054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412" y="-3984"/>
            <a:ext cx="8509229" cy="744744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PAD Background</a:t>
            </a:r>
          </a:p>
        </p:txBody>
      </p:sp>
      <p:sp>
        <p:nvSpPr>
          <p:cNvPr id="3" name="Rectangle 2"/>
          <p:cNvSpPr/>
          <p:nvPr/>
        </p:nvSpPr>
        <p:spPr>
          <a:xfrm>
            <a:off x="634412" y="5225426"/>
            <a:ext cx="61362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</a:t>
            </a:r>
            <a:endParaRPr lang="en-US" sz="1400" i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4771" cy="138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04246" y="3175983"/>
            <a:ext cx="4443268" cy="634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FAE3A5-76D3-C740-96D5-9BAF99FAA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32401"/>
            <a:ext cx="634771" cy="682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28AE60-9774-B141-894E-B25D57F0A1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51020"/>
            <a:ext cx="109021" cy="6813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473CAA-D629-5049-A96B-4D7D07C731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450" y="4351020"/>
            <a:ext cx="109021" cy="6813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F6BF8C-0AB9-594A-A94C-ED9D925DF0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551" y="4351020"/>
            <a:ext cx="109021" cy="681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97FFDF-778A-B444-B255-7EDC7B384A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041" y="4351020"/>
            <a:ext cx="109021" cy="6813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8C8A42-1E62-2C4C-8847-1FDCAE4C4D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21" y="4351020"/>
            <a:ext cx="109021" cy="6813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0B7C55-0201-3B44-8D53-4F97B8692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934" y="4351020"/>
            <a:ext cx="109021" cy="6813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76C9CC-C854-0449-B695-E5DF34E744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348" y="4351020"/>
            <a:ext cx="109021" cy="6813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68F9DB-2A32-F04F-807A-6210437EBB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71563"/>
            <a:ext cx="634591" cy="939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4A92B2-0B57-F749-828E-6BB2EE3A0E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9" y="2857500"/>
            <a:ext cx="634591" cy="939800"/>
          </a:xfrm>
          <a:prstGeom prst="rect">
            <a:avLst/>
          </a:prstGeom>
        </p:spPr>
      </p:pic>
      <p:sp>
        <p:nvSpPr>
          <p:cNvPr id="17" name="Content Placeholder 5"/>
          <p:cNvSpPr txBox="1">
            <a:spLocks/>
          </p:cNvSpPr>
          <p:nvPr/>
        </p:nvSpPr>
        <p:spPr>
          <a:xfrm>
            <a:off x="632832" y="798228"/>
            <a:ext cx="8509234" cy="4312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Wide-reaching social and legal changes in the context of divorce for parents and children</a:t>
            </a:r>
            <a:r>
              <a:rPr lang="en-US" sz="2600" baseline="30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Reliance on outdated data and perceptions to inform divorce education</a:t>
            </a:r>
            <a:r>
              <a:rPr lang="en-US" sz="2600" baseline="30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endParaRPr lang="en-US" sz="2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Better understanding the connection between father identity, father involvement, and well-being (both for parents and children) in the time </a:t>
            </a:r>
            <a:r>
              <a:rPr lang="en-US" sz="2600" b="1" i="1" dirty="0">
                <a:latin typeface="Times New Roman" charset="0"/>
                <a:ea typeface="Times New Roman" charset="0"/>
                <a:cs typeface="Times New Roman" charset="0"/>
              </a:rPr>
              <a:t>immediately</a:t>
            </a: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 following a divorce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</a:rPr>
              <a:t>Important period of reorganization following divorce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60B7C55-0201-3B44-8D53-4F97B8692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934" y="4236188"/>
            <a:ext cx="109021" cy="68137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32832" y="5236770"/>
            <a:ext cx="7383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Kohm, 2008</a:t>
            </a:r>
          </a:p>
          <a:p>
            <a:r>
              <a:rPr lang="en-US" sz="1200" baseline="300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Nielsen, 2013 </a:t>
            </a:r>
            <a:endParaRPr lang="en-US" sz="1200" i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17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4771" cy="138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04246" y="3175983"/>
            <a:ext cx="4443268" cy="634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FAE3A5-76D3-C740-96D5-9BAF99FAA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32401"/>
            <a:ext cx="634771" cy="682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28AE60-9774-B141-894E-B25D57F0A1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51020"/>
            <a:ext cx="109021" cy="6813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473CAA-D629-5049-A96B-4D7D07C731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450" y="4351020"/>
            <a:ext cx="109021" cy="6813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F6BF8C-0AB9-594A-A94C-ED9D925DF0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551" y="4351020"/>
            <a:ext cx="109021" cy="681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97FFDF-778A-B444-B255-7EDC7B384A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041" y="4351020"/>
            <a:ext cx="109021" cy="6813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8C8A42-1E62-2C4C-8847-1FDCAE4C4D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21" y="4351020"/>
            <a:ext cx="109021" cy="6813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0B7C55-0201-3B44-8D53-4F97B8692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934" y="4351020"/>
            <a:ext cx="109021" cy="6813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76C9CC-C854-0449-B695-E5DF34E744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348" y="4351020"/>
            <a:ext cx="109021" cy="6813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68F9DB-2A32-F04F-807A-6210437EBB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71563"/>
            <a:ext cx="634591" cy="939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4A92B2-0B57-F749-828E-6BB2EE3A0E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9" y="2857500"/>
            <a:ext cx="634591" cy="939800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008DD96-E565-8949-B103-BB9BADB7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12" y="-11223"/>
            <a:ext cx="8509588" cy="33386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PAD Sample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    </a:t>
            </a:r>
            <a:endParaRPr lang="en-US" sz="1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13"/>
          <a:stretch/>
        </p:blipFill>
        <p:spPr>
          <a:xfrm>
            <a:off x="832864" y="694707"/>
            <a:ext cx="5229977" cy="3548110"/>
          </a:xfrm>
          <a:prstGeom prst="rect">
            <a:avLst/>
          </a:prstGeom>
        </p:spPr>
      </p:pic>
      <p:sp>
        <p:nvSpPr>
          <p:cNvPr id="17" name="Double Bracket 16"/>
          <p:cNvSpPr/>
          <p:nvPr/>
        </p:nvSpPr>
        <p:spPr>
          <a:xfrm>
            <a:off x="832864" y="4407354"/>
            <a:ext cx="3569077" cy="906495"/>
          </a:xfrm>
          <a:prstGeom prst="bracketPair">
            <a:avLst/>
          </a:prstGeom>
          <a:ln>
            <a:solidFill>
              <a:srgbClr val="C00000"/>
            </a:solidFill>
            <a:tailEnd type="arrow"/>
          </a:ln>
          <a:effectLst>
            <a:outerShdw blurRad="40000" dist="20000" dir="5400000" sx="0" sy="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1400" i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14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 = 294</a:t>
            </a:r>
          </a:p>
          <a:p>
            <a:r>
              <a:rPr lang="en-US" sz="14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-Longitudinal (3 waves)</a:t>
            </a:r>
          </a:p>
          <a:p>
            <a:r>
              <a:rPr lang="en-US" sz="14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-4 large counties in Florida</a:t>
            </a:r>
          </a:p>
          <a:p>
            <a:r>
              <a:rPr lang="en-US" sz="14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-Data Collected in 2014-2015</a:t>
            </a:r>
          </a:p>
        </p:txBody>
      </p:sp>
      <p:sp>
        <p:nvSpPr>
          <p:cNvPr id="20" name="Snip Same Side Corner Rectangle 19"/>
          <p:cNvSpPr/>
          <p:nvPr/>
        </p:nvSpPr>
        <p:spPr>
          <a:xfrm rot="16200000">
            <a:off x="6925285" y="798913"/>
            <a:ext cx="619261" cy="328782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State-level markers identify those age 25 and older, that have attained each degree</a:t>
            </a:r>
            <a:r>
              <a:rPr lang="en-US" sz="1400" baseline="300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5</a:t>
            </a:r>
            <a:endParaRPr lang="en-US" sz="1400" dirty="0">
              <a:solidFill>
                <a:srgbClr val="7030A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412" y="5408282"/>
            <a:ext cx="9653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30000" dirty="0"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en-US" sz="1200" dirty="0">
                <a:latin typeface="Times New Roman" charset="0"/>
                <a:ea typeface="Times New Roman" charset="0"/>
                <a:cs typeface="Times New Roman" charset="0"/>
              </a:rPr>
              <a:t>FDH, 2018 </a:t>
            </a:r>
            <a:endParaRPr lang="en-US" sz="1200" i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" name="Snip Same Side Corner Rectangle 22"/>
          <p:cNvSpPr/>
          <p:nvPr/>
        </p:nvSpPr>
        <p:spPr>
          <a:xfrm rot="16200000">
            <a:off x="6920175" y="2392439"/>
            <a:ext cx="629484" cy="3287822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State-level markers are from 2013 and include </a:t>
            </a:r>
            <a:r>
              <a:rPr lang="en-US" sz="140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all citizens not married/coupled</a:t>
            </a:r>
            <a:endParaRPr lang="en-US" sz="1400" dirty="0">
              <a:solidFill>
                <a:srgbClr val="7030A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4" name="Double Bracket 23"/>
          <p:cNvSpPr/>
          <p:nvPr/>
        </p:nvSpPr>
        <p:spPr>
          <a:xfrm>
            <a:off x="4493651" y="4443656"/>
            <a:ext cx="4385175" cy="1106496"/>
          </a:xfrm>
          <a:prstGeom prst="bracketPair">
            <a:avLst/>
          </a:prstGeom>
          <a:solidFill>
            <a:srgbClr val="502984"/>
          </a:solidFill>
          <a:ln>
            <a:solidFill>
              <a:srgbClr val="C00000"/>
            </a:solidFill>
            <a:tailEnd type="arrow"/>
          </a:ln>
          <a:effectLst>
            <a:outerShdw blurRad="40000" dist="20000" dir="5400000" sx="0" sy="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171450" indent="-171450">
              <a:buFont typeface="Arial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Identification through county court records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Surveys sent through mail with response envelopes and </a:t>
            </a:r>
            <a:r>
              <a:rPr lang="en-US" sz="1400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noncontingent</a:t>
            </a:r>
            <a:r>
              <a:rPr lang="en-US" sz="1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incentives enclosed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Ability to take survey online or return paper survey</a:t>
            </a:r>
          </a:p>
        </p:txBody>
      </p:sp>
    </p:spTree>
    <p:extLst>
      <p:ext uri="{BB962C8B-B14F-4D97-AF65-F5344CB8AC3E}">
        <p14:creationId xmlns:p14="http://schemas.microsoft.com/office/powerpoint/2010/main" val="1474257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412" y="-3984"/>
            <a:ext cx="8509229" cy="744744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PAD Instrumentation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4771" cy="138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04246" y="3175983"/>
            <a:ext cx="4443268" cy="634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FAE3A5-76D3-C740-96D5-9BAF99FAA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32401"/>
            <a:ext cx="634771" cy="682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28AE60-9774-B141-894E-B25D57F0A1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51020"/>
            <a:ext cx="109021" cy="6813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473CAA-D629-5049-A96B-4D7D07C731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450" y="4351020"/>
            <a:ext cx="109021" cy="6813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F6BF8C-0AB9-594A-A94C-ED9D925DF0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551" y="4351020"/>
            <a:ext cx="109021" cy="681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97FFDF-778A-B444-B255-7EDC7B384A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041" y="4351020"/>
            <a:ext cx="109021" cy="6813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8C8A42-1E62-2C4C-8847-1FDCAE4C4D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21" y="4351020"/>
            <a:ext cx="109021" cy="6813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0B7C55-0201-3B44-8D53-4F97B8692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934" y="4351020"/>
            <a:ext cx="109021" cy="6813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76C9CC-C854-0449-B695-E5DF34E744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348" y="4351020"/>
            <a:ext cx="109021" cy="6813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68F9DB-2A32-F04F-807A-6210437EBB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71563"/>
            <a:ext cx="634591" cy="939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4A92B2-0B57-F749-828E-6BB2EE3A0E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9" y="2857500"/>
            <a:ext cx="634591" cy="93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700">
            <a:off x="3679723" y="1459054"/>
            <a:ext cx="5110141" cy="3868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62" y="1956815"/>
            <a:ext cx="5068124" cy="2480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2629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412" y="-3984"/>
            <a:ext cx="8509229" cy="744744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CAH Background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34771" y="834887"/>
            <a:ext cx="8509234" cy="431234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Most co-parenting research focuses on married or divorced parents exclusively</a:t>
            </a:r>
            <a:r>
              <a:rPr lang="en-US" sz="2600" baseline="30000" dirty="0">
                <a:latin typeface="Times New Roman" charset="0"/>
                <a:ea typeface="Times New Roman" charset="0"/>
                <a:cs typeface="Times New Roman" charset="0"/>
              </a:rPr>
              <a:t>6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Times New Roman" charset="0"/>
                <a:ea typeface="Times New Roman" charset="0"/>
                <a:cs typeface="Times New Roman" charset="0"/>
              </a:rPr>
              <a:t>This notably omits parents that have never had a marital relationship yet share minor children, a growing trend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There are differences between unmarried and divorced parents that need to be accounted for</a:t>
            </a:r>
            <a:r>
              <a:rPr lang="en-US" sz="2600" baseline="30000" dirty="0">
                <a:latin typeface="Times New Roman" charset="0"/>
                <a:ea typeface="Times New Roman" charset="0"/>
                <a:cs typeface="Times New Roman" charset="0"/>
              </a:rPr>
              <a:t>7</a:t>
            </a:r>
            <a:endParaRPr lang="en-US" sz="2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Sought to determine how ambient stressors associated with co-parenting across diverse contexts impacts parental and child well-being</a:t>
            </a:r>
          </a:p>
          <a:p>
            <a:pPr>
              <a:spcBef>
                <a:spcPts val="0"/>
              </a:spcBef>
            </a:pPr>
            <a:endParaRPr lang="en-US" sz="2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4412" y="5205733"/>
            <a:ext cx="6136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6</a:t>
            </a:r>
            <a:r>
              <a:rPr lang="en-US" sz="12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Bryan, 2013; </a:t>
            </a:r>
            <a:r>
              <a:rPr lang="en-US" sz="1200" dirty="0" err="1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Vosler</a:t>
            </a:r>
            <a:r>
              <a:rPr lang="en-US" sz="1200" dirty="0">
                <a:solidFill>
                  <a:srgbClr val="000000"/>
                </a:solidFill>
                <a:latin typeface="Times New Roman" charset="0"/>
                <a:ea typeface="ＭＳ 明朝" charset="-128"/>
              </a:rPr>
              <a:t> &amp; Robertson, 1998</a:t>
            </a:r>
          </a:p>
          <a:p>
            <a:r>
              <a:rPr lang="en-US" sz="1200" baseline="30000" dirty="0">
                <a:solidFill>
                  <a:srgbClr val="000000"/>
                </a:solidFill>
                <a:latin typeface="Times New Roman" charset="0"/>
                <a:ea typeface="ＭＳ 明朝" charset="-128"/>
                <a:cs typeface="Times New Roman" charset="0"/>
              </a:rPr>
              <a:t>7</a:t>
            </a:r>
            <a:r>
              <a:rPr lang="en-US" sz="1200" dirty="0">
                <a:solidFill>
                  <a:srgbClr val="000000"/>
                </a:solidFill>
                <a:latin typeface="Times New Roman" charset="0"/>
                <a:ea typeface="ＭＳ 明朝" charset="-128"/>
                <a:cs typeface="Times New Roman" charset="0"/>
              </a:rPr>
              <a:t>Dudley, 2007; Jamison et al., 2017; </a:t>
            </a:r>
            <a:r>
              <a:rPr lang="en-US" sz="1200" dirty="0" err="1">
                <a:solidFill>
                  <a:srgbClr val="000000"/>
                </a:solidFill>
                <a:latin typeface="Times New Roman" charset="0"/>
                <a:ea typeface="ＭＳ 明朝" charset="-128"/>
                <a:cs typeface="Times New Roman" charset="0"/>
              </a:rPr>
              <a:t>Vosler</a:t>
            </a:r>
            <a:r>
              <a:rPr lang="en-US" sz="1200" dirty="0">
                <a:solidFill>
                  <a:srgbClr val="000000"/>
                </a:solidFill>
                <a:latin typeface="Times New Roman" charset="0"/>
                <a:ea typeface="ＭＳ 明朝" charset="-128"/>
                <a:cs typeface="Times New Roman" charset="0"/>
              </a:rPr>
              <a:t> &amp; Robertson, 1998</a:t>
            </a:r>
            <a:endParaRPr lang="en-US" sz="1200" i="1" baseline="300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4771" cy="138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04246" y="3175983"/>
            <a:ext cx="4443268" cy="634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FAE3A5-76D3-C740-96D5-9BAF99FAA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32401"/>
            <a:ext cx="634771" cy="682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28AE60-9774-B141-894E-B25D57F0A1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51020"/>
            <a:ext cx="109021" cy="6813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473CAA-D629-5049-A96B-4D7D07C731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450" y="4351020"/>
            <a:ext cx="109021" cy="6813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F6BF8C-0AB9-594A-A94C-ED9D925DF0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551" y="4351020"/>
            <a:ext cx="109021" cy="681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97FFDF-778A-B444-B255-7EDC7B384A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041" y="4351020"/>
            <a:ext cx="109021" cy="6813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8C8A42-1E62-2C4C-8847-1FDCAE4C4D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21" y="4351020"/>
            <a:ext cx="109021" cy="6813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0B7C55-0201-3B44-8D53-4F97B8692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934" y="4351020"/>
            <a:ext cx="109021" cy="6813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76C9CC-C854-0449-B695-E5DF34E744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348" y="4351020"/>
            <a:ext cx="109021" cy="6813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68F9DB-2A32-F04F-807A-6210437EBB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71563"/>
            <a:ext cx="634591" cy="939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4A92B2-0B57-F749-828E-6BB2EE3A0E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9" y="2857500"/>
            <a:ext cx="634591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08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32" y="547992"/>
            <a:ext cx="3955661" cy="4963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4771" cy="1389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04246" y="3175983"/>
            <a:ext cx="4443268" cy="634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FAE3A5-76D3-C740-96D5-9BAF99FAAA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32401"/>
            <a:ext cx="634771" cy="682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28AE60-9774-B141-894E-B25D57F0A1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51020"/>
            <a:ext cx="109021" cy="6813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473CAA-D629-5049-A96B-4D7D07C731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450" y="4351020"/>
            <a:ext cx="109021" cy="6813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F6BF8C-0AB9-594A-A94C-ED9D925DF0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551" y="4351020"/>
            <a:ext cx="109021" cy="681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97FFDF-778A-B444-B255-7EDC7B384A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041" y="4351020"/>
            <a:ext cx="109021" cy="6813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8C8A42-1E62-2C4C-8847-1FDCAE4C4D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21" y="4351020"/>
            <a:ext cx="109021" cy="6813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0B7C55-0201-3B44-8D53-4F97B86927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934" y="4351020"/>
            <a:ext cx="109021" cy="6813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76C9CC-C854-0449-B695-E5DF34E744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348" y="4351020"/>
            <a:ext cx="109021" cy="6813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68F9DB-2A32-F04F-807A-6210437EBB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571563"/>
            <a:ext cx="634591" cy="939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4A92B2-0B57-F749-828E-6BB2EE3A0E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79" y="2857500"/>
            <a:ext cx="634591" cy="939800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008DD96-E565-8949-B103-BB9BADB7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12" y="-11223"/>
            <a:ext cx="8509588" cy="7292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latin typeface="Times New Roman" charset="0"/>
                <a:ea typeface="Times New Roman" charset="0"/>
                <a:cs typeface="Times New Roman" charset="0"/>
              </a:rPr>
              <a:t>CAH Sample Characteristics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     </a:t>
            </a:r>
            <a:endParaRPr lang="en-US" sz="1200" dirty="0">
              <a:solidFill>
                <a:schemeClr val="accent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Double Bracket 19"/>
          <p:cNvSpPr/>
          <p:nvPr/>
        </p:nvSpPr>
        <p:spPr>
          <a:xfrm>
            <a:off x="4942063" y="2146700"/>
            <a:ext cx="3569077" cy="1135849"/>
          </a:xfrm>
          <a:prstGeom prst="bracketPair">
            <a:avLst/>
          </a:prstGeom>
          <a:ln>
            <a:solidFill>
              <a:srgbClr val="C00000"/>
            </a:solidFill>
            <a:tailEnd type="arrow"/>
          </a:ln>
          <a:effectLst>
            <a:outerShdw blurRad="40000" dist="20000" dir="5400000" sx="0" sy="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-</a:t>
            </a:r>
            <a:r>
              <a:rPr lang="en-US" sz="1400" i="1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14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 = 179</a:t>
            </a:r>
          </a:p>
          <a:p>
            <a:r>
              <a:rPr lang="en-US" sz="14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-Cross sectional</a:t>
            </a:r>
          </a:p>
          <a:p>
            <a:r>
              <a:rPr lang="en-US" sz="14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-2 rural counties in Kansas</a:t>
            </a:r>
          </a:p>
          <a:p>
            <a:r>
              <a:rPr lang="en-US" sz="14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-Data Collected in 2018 from court filings 2015-2017 involving child’s other parent</a:t>
            </a:r>
          </a:p>
        </p:txBody>
      </p:sp>
      <p:sp>
        <p:nvSpPr>
          <p:cNvPr id="21" name="Double Bracket 20"/>
          <p:cNvSpPr/>
          <p:nvPr/>
        </p:nvSpPr>
        <p:spPr>
          <a:xfrm>
            <a:off x="4751132" y="3396412"/>
            <a:ext cx="4214961" cy="1113658"/>
          </a:xfrm>
          <a:prstGeom prst="bracketPair">
            <a:avLst/>
          </a:prstGeom>
          <a:solidFill>
            <a:srgbClr val="502984"/>
          </a:solidFill>
          <a:ln>
            <a:solidFill>
              <a:srgbClr val="C00000"/>
            </a:solidFill>
            <a:tailEnd type="arrow"/>
          </a:ln>
          <a:effectLst>
            <a:outerShdw blurRad="40000" dist="20000" dir="5400000" sx="0" sy="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171450" indent="-171450">
              <a:buFont typeface="Arial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Identification through court records from 2 counties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Invitations to participate sent through mail with survey link and </a:t>
            </a:r>
            <a:r>
              <a:rPr lang="en-US" sz="1400" dirty="0" err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noncontingent</a:t>
            </a:r>
            <a:r>
              <a:rPr lang="en-US" sz="1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incentive enclosed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Ability to take survey online from phone or computer</a:t>
            </a:r>
          </a:p>
        </p:txBody>
      </p:sp>
      <p:sp>
        <p:nvSpPr>
          <p:cNvPr id="22" name="Snip Same Side Corner Rectangle 21"/>
          <p:cNvSpPr/>
          <p:nvPr/>
        </p:nvSpPr>
        <p:spPr>
          <a:xfrm rot="16200000">
            <a:off x="5403760" y="3426089"/>
            <a:ext cx="497131" cy="328782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CAH sampling frame children are total shared children</a:t>
            </a:r>
          </a:p>
        </p:txBody>
      </p:sp>
      <p:sp>
        <p:nvSpPr>
          <p:cNvPr id="23" name="Snip Same Side Corner Rectangle 22"/>
          <p:cNvSpPr/>
          <p:nvPr/>
        </p:nvSpPr>
        <p:spPr>
          <a:xfrm rot="16200000">
            <a:off x="6131377" y="45561"/>
            <a:ext cx="527330" cy="328782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CAH sampling frame data is drawn from court records and represents a valid %</a:t>
            </a:r>
          </a:p>
        </p:txBody>
      </p:sp>
      <p:sp>
        <p:nvSpPr>
          <p:cNvPr id="2" name="Rectangle 1"/>
          <p:cNvSpPr/>
          <p:nvPr/>
        </p:nvSpPr>
        <p:spPr>
          <a:xfrm>
            <a:off x="634412" y="5438001"/>
            <a:ext cx="20457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30000" dirty="0">
                <a:latin typeface="Times New Roman" charset="0"/>
                <a:ea typeface="ＭＳ 明朝" charset="-128"/>
              </a:rPr>
              <a:t>8</a:t>
            </a:r>
            <a:r>
              <a:rPr lang="en-US" sz="1200" dirty="0">
                <a:latin typeface="Times New Roman" charset="0"/>
                <a:ea typeface="ＭＳ 明朝" charset="-128"/>
              </a:rPr>
              <a:t>Missouri Census Data Center</a:t>
            </a:r>
            <a:endParaRPr lang="en-US" sz="1200" baseline="30000" dirty="0">
              <a:latin typeface="Times New Roman" charset="0"/>
              <a:ea typeface="ＭＳ 明朝" charset="-128"/>
            </a:endParaRPr>
          </a:p>
        </p:txBody>
      </p:sp>
      <p:sp>
        <p:nvSpPr>
          <p:cNvPr id="24" name="Snip Same Side Corner Rectangle 23"/>
          <p:cNvSpPr/>
          <p:nvPr/>
        </p:nvSpPr>
        <p:spPr>
          <a:xfrm rot="16200000">
            <a:off x="6385716" y="-916570"/>
            <a:ext cx="490842" cy="3760011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Kansas data drawn from Missouri Census Data Center</a:t>
            </a:r>
            <a:r>
              <a:rPr lang="en-US" sz="1400" baseline="30000" dirty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8</a:t>
            </a:r>
            <a:endParaRPr lang="en-US" sz="1400" dirty="0">
              <a:solidFill>
                <a:srgbClr val="7030A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58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  <a:effectLst>
          <a:outerShdw blurRad="40000" dist="20000" dir="5400000" sx="0" sy="0" rotWithShape="0">
            <a:srgbClr val="000000">
              <a:alpha val="38000"/>
            </a:srgbClr>
          </a:outerShdw>
        </a:effectLst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35646</TotalTime>
  <Words>1317</Words>
  <Application>Microsoft Office PowerPoint</Application>
  <PresentationFormat>On-screen Show (16:10)</PresentationFormat>
  <Paragraphs>167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</vt:lpstr>
      <vt:lpstr>Times New Roman</vt:lpstr>
      <vt:lpstr>Wingdings</vt:lpstr>
      <vt:lpstr>Office Theme</vt:lpstr>
      <vt:lpstr>Community-Based Sampling Techniques: Leveraging Available Archival Data to Drive Research </vt:lpstr>
      <vt:lpstr>LTC-A Background</vt:lpstr>
      <vt:lpstr>PowerPoint Presentation</vt:lpstr>
      <vt:lpstr>LTC-A Instrumentation</vt:lpstr>
      <vt:lpstr>PAD Background</vt:lpstr>
      <vt:lpstr>PowerPoint Presentation</vt:lpstr>
      <vt:lpstr>PAD Instrumentation</vt:lpstr>
      <vt:lpstr>CAH Background</vt:lpstr>
      <vt:lpstr>PowerPoint Presentation</vt:lpstr>
      <vt:lpstr>CAH Instrumentation</vt:lpstr>
      <vt:lpstr>Benefits of Primary Data Collection</vt:lpstr>
      <vt:lpstr>To-Do List with Primary Data Collection</vt:lpstr>
      <vt:lpstr>Roundtables</vt:lpstr>
      <vt:lpstr>References</vt:lpstr>
      <vt:lpstr>A sincere thank you to all those that assisted in the collection/analysis of the data for the studies described in this workshop, as well as our generous funders</vt:lpstr>
    </vt:vector>
  </TitlesOfParts>
  <Company>University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Adverse Family Influences on Emerging Adult Depressive Symptoms: A Stress Process Approach to Identifying Intervention Points</dc:title>
  <dc:creator>Kayla Reed</dc:creator>
  <cp:lastModifiedBy>james duncan</cp:lastModifiedBy>
  <cp:revision>585</cp:revision>
  <cp:lastPrinted>2014-11-05T18:21:50Z</cp:lastPrinted>
  <dcterms:created xsi:type="dcterms:W3CDTF">2014-10-21T14:45:28Z</dcterms:created>
  <dcterms:modified xsi:type="dcterms:W3CDTF">2019-08-20T19:03:00Z</dcterms:modified>
</cp:coreProperties>
</file>